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22" r:id="rId1"/>
  </p:sldMasterIdLst>
  <p:notesMasterIdLst>
    <p:notesMasterId r:id="rId9"/>
  </p:notesMasterIdLst>
  <p:handoutMasterIdLst>
    <p:handoutMasterId r:id="rId10"/>
  </p:handoutMasterIdLst>
  <p:sldIdLst>
    <p:sldId id="679" r:id="rId2"/>
    <p:sldId id="615" r:id="rId3"/>
    <p:sldId id="660" r:id="rId4"/>
    <p:sldId id="616" r:id="rId5"/>
    <p:sldId id="659" r:id="rId6"/>
    <p:sldId id="644" r:id="rId7"/>
    <p:sldId id="680" r:id="rId8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33"/>
    <a:srgbClr val="FF3300"/>
    <a:srgbClr val="FFFFCC"/>
    <a:srgbClr val="FF6600"/>
    <a:srgbClr val="FF9900"/>
    <a:srgbClr val="006699"/>
    <a:srgbClr val="FF0066"/>
    <a:srgbClr val="CC0066"/>
    <a:srgbClr val="00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660" autoAdjust="0"/>
  </p:normalViewPr>
  <p:slideViewPr>
    <p:cSldViewPr snapToGrid="0">
      <p:cViewPr varScale="1">
        <p:scale>
          <a:sx n="41" d="100"/>
          <a:sy n="41" d="100"/>
        </p:scale>
        <p:origin x="-1320" y="-102"/>
      </p:cViewPr>
      <p:guideLst>
        <p:guide orient="horz" pos="12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2544" y="-102"/>
      </p:cViewPr>
      <p:guideLst>
        <p:guide orient="horz" pos="2898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GEO  </a:t>
            </a:r>
            <a:r>
              <a:rPr lang="en-US" err="1"/>
              <a:t>Pharma</a:t>
            </a:r>
            <a:r>
              <a:rPr lang="en-US"/>
              <a:t>., Inc., Inc.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altLang="zh-CN"/>
              <a:t>Corporate Presentation </a:t>
            </a:r>
            <a:fld id="{52911C4D-CA3A-45A8-8B7F-CC7849C0AAC3}" type="datetime1">
              <a:rPr lang="en-US" altLang="zh-CN"/>
              <a:pPr>
                <a:defRPr/>
              </a:pPr>
              <a:t>10/24/2013</a:t>
            </a:fld>
            <a:endParaRPr lang="en-US" altLang="zh-C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EEFFAA6-61BD-453D-82C9-057E27CF32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07473931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GEO  </a:t>
            </a:r>
            <a:r>
              <a:rPr lang="en-US" err="1"/>
              <a:t>Pharma</a:t>
            </a:r>
            <a:r>
              <a:rPr lang="en-US"/>
              <a:t>., Inc., Inc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5AFA8DB4-4551-4907-9D78-71A8A84574DF}" type="datetime1">
              <a:rPr lang="en-US" altLang="zh-CN"/>
              <a:pPr>
                <a:defRPr/>
              </a:pPr>
              <a:t>10/24/2013</a:t>
            </a:fld>
            <a:endParaRPr lang="en-US" altLang="zh-CN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65402024-B89C-4505-B4F3-E49E7E6631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8034719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5087AE-12FF-4C7C-9DD4-867B4103FA92}" type="slidenum">
              <a:rPr lang="zh-CN" altLang="en-US" smtClean="0"/>
              <a:pPr>
                <a:defRPr/>
              </a:pPr>
              <a:t>1</a:t>
            </a:fld>
            <a:endParaRPr lang="en-US" altLang="zh-CN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79877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7DF6C13-8217-465C-A731-18B5D07258D3}" type="datetime1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79878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9879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GEO </a:t>
            </a:r>
            <a:r>
              <a:rPr lang="en-US" smtClean="0"/>
              <a:t> </a:t>
            </a:r>
            <a:r>
              <a:rPr lang="en-US" err="1" smtClean="0"/>
              <a:t>Pharma</a:t>
            </a:r>
            <a:r>
              <a:rPr lang="en-US" smtClean="0"/>
              <a:t>., Inc., </a:t>
            </a:r>
            <a:r>
              <a:rPr lang="en-US"/>
              <a:t>Inc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8CD1CE-ECE3-4FA2-B486-32C298ED4B48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9216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546DBA9-9391-4608-9287-B6682B38AAA2}" type="datetime1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9216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9216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GEO </a:t>
            </a:r>
            <a:r>
              <a:rPr lang="en-US" smtClean="0"/>
              <a:t> </a:t>
            </a:r>
            <a:r>
              <a:rPr lang="en-US" err="1" smtClean="0"/>
              <a:t>Pharma</a:t>
            </a:r>
            <a:r>
              <a:rPr lang="en-US" smtClean="0"/>
              <a:t>., Inc., </a:t>
            </a:r>
            <a:r>
              <a:rPr lang="en-US"/>
              <a:t>Inc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6E005B-86E5-4A37-9FB8-9B0BC3595571}" type="slidenum">
              <a:rPr lang="zh-CN" altLang="en-US" smtClean="0"/>
              <a:pPr>
                <a:defRPr/>
              </a:pPr>
              <a:t>4</a:t>
            </a:fld>
            <a:endParaRPr lang="en-US" altLang="zh-CN" smtClean="0"/>
          </a:p>
        </p:txBody>
      </p:sp>
      <p:sp>
        <p:nvSpPr>
          <p:cNvPr id="93189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CBCB93-EECB-4FAE-A2F6-A2106843E0DC}" type="datetime1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93190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93191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GEO </a:t>
            </a:r>
            <a:r>
              <a:rPr lang="en-US" smtClean="0"/>
              <a:t> </a:t>
            </a:r>
            <a:r>
              <a:rPr lang="en-US" err="1" smtClean="0"/>
              <a:t>Pharma</a:t>
            </a:r>
            <a:r>
              <a:rPr lang="en-US" smtClean="0"/>
              <a:t>., Inc., </a:t>
            </a:r>
            <a:r>
              <a:rPr lang="en-US"/>
              <a:t>Inc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Fochon Pharma, Inc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06EA1-EAFD-4996-A5E5-789986D0F7F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Fochon Pharma, Inc</a:t>
            </a: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F2021-D40F-43C4-B8B8-E5B98B1AF4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6375"/>
            <a:ext cx="8229600" cy="5919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Fochon Pharma, Inc</a:t>
            </a: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C6211-71DC-43A7-817B-4CC78F94A0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35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Fochon Pharma, Inc</a:t>
            </a: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8B263-80C7-4E38-AB2F-E4F33CD0B7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35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Fochon Pharma, Inc</a:t>
            </a: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D2271-3608-4593-B93D-14FAF752E7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Fochon Pharma, Inc</a:t>
            </a: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7B8B6-F826-424D-AC2A-F8FCBB779B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Fochon Pharma, Inc</a:t>
            </a: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0009D-DF86-440B-B569-A76D2812DF7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35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Fochon Pharma, Inc</a:t>
            </a: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12239-1485-4250-9F53-FF2B83CE093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1709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</a:endParaRPr>
            </a:p>
          </p:txBody>
        </p:sp>
        <p:grpSp>
          <p:nvGrpSpPr>
            <p:cNvPr id="513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1709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altLang="zh-CN">
                  <a:cs typeface="Arial" charset="0"/>
                </a:endParaRPr>
              </a:p>
            </p:txBody>
          </p:sp>
          <p:sp>
            <p:nvSpPr>
              <p:cNvPr id="21709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altLang="zh-CN">
                  <a:cs typeface="Arial" charset="0"/>
                </a:endParaRPr>
              </a:p>
            </p:txBody>
          </p:sp>
          <p:sp>
            <p:nvSpPr>
              <p:cNvPr id="21709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altLang="zh-CN">
                  <a:cs typeface="Arial" charset="0"/>
                </a:endParaRPr>
              </a:p>
            </p:txBody>
          </p:sp>
          <p:sp>
            <p:nvSpPr>
              <p:cNvPr id="21709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altLang="zh-CN">
                  <a:cs typeface="Arial" charset="0"/>
                </a:endParaRPr>
              </a:p>
            </p:txBody>
          </p:sp>
          <p:sp>
            <p:nvSpPr>
              <p:cNvPr id="21709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altLang="zh-CN">
                  <a:cs typeface="Arial" charset="0"/>
                </a:endParaRPr>
              </a:p>
            </p:txBody>
          </p:sp>
          <p:sp>
            <p:nvSpPr>
              <p:cNvPr id="21709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0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0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0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0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0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altLang="zh-CN">
                  <a:cs typeface="Arial" charset="0"/>
                </a:endParaRPr>
              </a:p>
            </p:txBody>
          </p:sp>
        </p:grpSp>
        <p:grpSp>
          <p:nvGrpSpPr>
            <p:cNvPr id="5132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1710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altLang="zh-CN">
                  <a:cs typeface="Arial" charset="0"/>
                </a:endParaRPr>
              </a:p>
            </p:txBody>
          </p:sp>
          <p:sp>
            <p:nvSpPr>
              <p:cNvPr id="21710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altLang="zh-CN">
                  <a:cs typeface="Arial" charset="0"/>
                </a:endParaRPr>
              </a:p>
            </p:txBody>
          </p:sp>
          <p:sp>
            <p:nvSpPr>
              <p:cNvPr id="21710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altLang="zh-CN">
                  <a:cs typeface="Arial" charset="0"/>
                </a:endParaRPr>
              </a:p>
            </p:txBody>
          </p:sp>
          <p:sp>
            <p:nvSpPr>
              <p:cNvPr id="21710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altLang="zh-CN">
                  <a:cs typeface="Arial" charset="0"/>
                </a:endParaRPr>
              </a:p>
            </p:txBody>
          </p:sp>
          <p:sp>
            <p:nvSpPr>
              <p:cNvPr id="21711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altLang="zh-CN">
                  <a:cs typeface="Arial" charset="0"/>
                </a:endParaRPr>
              </a:p>
            </p:txBody>
          </p:sp>
          <p:sp>
            <p:nvSpPr>
              <p:cNvPr id="21711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altLang="zh-CN">
                  <a:cs typeface="Arial" charset="0"/>
                </a:endParaRPr>
              </a:p>
            </p:txBody>
          </p:sp>
          <p:sp>
            <p:nvSpPr>
              <p:cNvPr id="21711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altLang="zh-CN">
                  <a:cs typeface="Arial" charset="0"/>
                </a:endParaRPr>
              </a:p>
            </p:txBody>
          </p:sp>
          <p:sp>
            <p:nvSpPr>
              <p:cNvPr id="21711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altLang="zh-CN">
                  <a:cs typeface="Arial" charset="0"/>
                </a:endParaRPr>
              </a:p>
            </p:txBody>
          </p:sp>
          <p:sp>
            <p:nvSpPr>
              <p:cNvPr id="21711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1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1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1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1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1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2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2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2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2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  <p:grpSp>
          <p:nvGrpSpPr>
            <p:cNvPr id="5133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1712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2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2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2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2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3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3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3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3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3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3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3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altLang="zh-CN">
                  <a:cs typeface="Arial" charset="0"/>
                </a:endParaRPr>
              </a:p>
            </p:txBody>
          </p:sp>
          <p:sp>
            <p:nvSpPr>
              <p:cNvPr id="21713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altLang="zh-CN">
                  <a:cs typeface="Arial" charset="0"/>
                </a:endParaRPr>
              </a:p>
            </p:txBody>
          </p:sp>
          <p:sp>
            <p:nvSpPr>
              <p:cNvPr id="21713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altLang="zh-CN">
                  <a:cs typeface="Arial" charset="0"/>
                </a:endParaRPr>
              </a:p>
            </p:txBody>
          </p:sp>
          <p:sp>
            <p:nvSpPr>
              <p:cNvPr id="21713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altLang="zh-CN">
                  <a:cs typeface="Arial" charset="0"/>
                </a:endParaRPr>
              </a:p>
            </p:txBody>
          </p:sp>
          <p:sp>
            <p:nvSpPr>
              <p:cNvPr id="21714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altLang="zh-CN">
                  <a:cs typeface="Arial" charset="0"/>
                </a:endParaRPr>
              </a:p>
            </p:txBody>
          </p:sp>
          <p:sp>
            <p:nvSpPr>
              <p:cNvPr id="21714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altLang="zh-CN">
                  <a:cs typeface="Arial" charset="0"/>
                </a:endParaRPr>
              </a:p>
            </p:txBody>
          </p:sp>
        </p:grpSp>
        <p:grpSp>
          <p:nvGrpSpPr>
            <p:cNvPr id="513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1714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4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4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4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4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4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1714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  <p:grpSp>
            <p:nvGrpSpPr>
              <p:cNvPr id="514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1715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altLang="zh-CN">
                    <a:cs typeface="Arial" charset="0"/>
                  </a:endParaRPr>
                </a:p>
              </p:txBody>
            </p:sp>
            <p:sp>
              <p:nvSpPr>
                <p:cNvPr id="21715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altLang="zh-CN">
                    <a:cs typeface="Arial" charset="0"/>
                  </a:endParaRPr>
                </a:p>
              </p:txBody>
            </p:sp>
            <p:sp>
              <p:nvSpPr>
                <p:cNvPr id="21715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altLang="zh-CN">
                    <a:cs typeface="Arial" charset="0"/>
                  </a:endParaRPr>
                </a:p>
              </p:txBody>
            </p:sp>
            <p:sp>
              <p:nvSpPr>
                <p:cNvPr id="21715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altLang="zh-CN">
                    <a:cs typeface="Arial" charset="0"/>
                  </a:endParaRPr>
                </a:p>
              </p:txBody>
            </p:sp>
          </p:grpSp>
        </p:grpSp>
      </p:grpSp>
      <p:sp>
        <p:nvSpPr>
          <p:cNvPr id="21715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715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1715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33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Fochon Pharma, Inc</a:t>
            </a:r>
            <a:endParaRPr lang="en-US"/>
          </a:p>
        </p:txBody>
      </p:sp>
      <p:sp>
        <p:nvSpPr>
          <p:cNvPr id="21715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21715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1679FA6-5380-449C-AE6B-43D46410C2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17160" name="Line 72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9" r:id="rId4"/>
    <p:sldLayoutId id="2147483904" r:id="rId5"/>
    <p:sldLayoutId id="2147483905" r:id="rId6"/>
    <p:sldLayoutId id="2147483906" r:id="rId7"/>
    <p:sldLayoutId id="2147483907" r:id="rId8"/>
    <p:sldLayoutId id="2147483908" r:id="rId9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8650" indent="-228600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171450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00150" indent="-171450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485900" indent="-171450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1943100" indent="-171450" algn="l" rtl="0" fontAlgn="base">
        <a:lnSpc>
          <a:spcPct val="85000"/>
        </a:lnSpc>
        <a:spcBef>
          <a:spcPct val="3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400300" indent="-171450" algn="l" rtl="0" fontAlgn="base">
        <a:lnSpc>
          <a:spcPct val="85000"/>
        </a:lnSpc>
        <a:spcBef>
          <a:spcPct val="3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857500" indent="-171450" algn="l" rtl="0" fontAlgn="base">
        <a:lnSpc>
          <a:spcPct val="85000"/>
        </a:lnSpc>
        <a:spcBef>
          <a:spcPct val="3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314700" indent="-171450" algn="l" rtl="0" fontAlgn="base">
        <a:lnSpc>
          <a:spcPct val="85000"/>
        </a:lnSpc>
        <a:spcBef>
          <a:spcPct val="3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50" name="Rectangle 6"/>
          <p:cNvSpPr>
            <a:spLocks noChangeArrowheads="1"/>
          </p:cNvSpPr>
          <p:nvPr/>
        </p:nvSpPr>
        <p:spPr bwMode="auto">
          <a:xfrm>
            <a:off x="565180" y="209114"/>
            <a:ext cx="8135937" cy="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lnSpc>
                <a:spcPct val="85000"/>
              </a:lnSpc>
              <a:defRPr/>
            </a:pPr>
            <a:r>
              <a:rPr lang="en-US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Fochon</a:t>
            </a:r>
            <a:r>
              <a:rPr lang="en-US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Pharma</a:t>
            </a:r>
            <a:endParaRPr lang="en-US" sz="4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3347" y="1419540"/>
            <a:ext cx="83273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“FOCHON” -  Continuing Innovation/Creation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664601" y="2316091"/>
            <a:ext cx="3540177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FF00"/>
                </a:solidFill>
              </a:rPr>
              <a:t>F</a:t>
            </a:r>
            <a:r>
              <a:rPr lang="en-US" sz="4400" dirty="0" smtClean="0"/>
              <a:t> -  Fluorine</a:t>
            </a:r>
          </a:p>
          <a:p>
            <a:r>
              <a:rPr lang="en-US" sz="4400" b="1" dirty="0" smtClean="0">
                <a:solidFill>
                  <a:srgbClr val="00FF00"/>
                </a:solidFill>
              </a:rPr>
              <a:t>O</a:t>
            </a:r>
            <a:r>
              <a:rPr lang="en-US" sz="4400" dirty="0" smtClean="0"/>
              <a:t> - Oxygen</a:t>
            </a:r>
          </a:p>
          <a:p>
            <a:r>
              <a:rPr lang="en-US" sz="4400" b="1" dirty="0" smtClean="0">
                <a:solidFill>
                  <a:srgbClr val="00FF00"/>
                </a:solidFill>
              </a:rPr>
              <a:t>C</a:t>
            </a:r>
            <a:r>
              <a:rPr lang="en-US" sz="4400" dirty="0" smtClean="0"/>
              <a:t> - Carbon</a:t>
            </a:r>
          </a:p>
          <a:p>
            <a:r>
              <a:rPr lang="en-US" sz="4400" b="1" dirty="0" smtClean="0">
                <a:solidFill>
                  <a:srgbClr val="00FF00"/>
                </a:solidFill>
              </a:rPr>
              <a:t>H</a:t>
            </a:r>
            <a:r>
              <a:rPr lang="en-US" sz="4400" dirty="0" smtClean="0"/>
              <a:t> - Hydrogen</a:t>
            </a:r>
          </a:p>
          <a:p>
            <a:r>
              <a:rPr lang="en-US" sz="4400" b="1" dirty="0" smtClean="0">
                <a:solidFill>
                  <a:srgbClr val="00FF00"/>
                </a:solidFill>
              </a:rPr>
              <a:t>O</a:t>
            </a:r>
            <a:r>
              <a:rPr lang="en-US" sz="4400" dirty="0" smtClean="0"/>
              <a:t> - Oxygen</a:t>
            </a:r>
          </a:p>
          <a:p>
            <a:r>
              <a:rPr lang="en-US" sz="4400" b="1" dirty="0" smtClean="0">
                <a:solidFill>
                  <a:srgbClr val="00FF00"/>
                </a:solidFill>
              </a:rPr>
              <a:t>N</a:t>
            </a:r>
            <a:r>
              <a:rPr lang="en-US" sz="4400" dirty="0" smtClean="0"/>
              <a:t> - Nitrogen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/>
              </a:rPr>
              <a:t>Fochon’s</a:t>
            </a:r>
            <a:r>
              <a:rPr lang="en-US" b="1" dirty="0" smtClean="0">
                <a:effectLst/>
              </a:rPr>
              <a:t> Mission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777" y="1582070"/>
            <a:ext cx="8858250" cy="2717301"/>
          </a:xfrm>
        </p:spPr>
        <p:txBody>
          <a:bodyPr/>
          <a:lstStyle/>
          <a:p>
            <a:pPr algn="ctr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discover and develop </a:t>
            </a:r>
            <a:r>
              <a:rPr lang="en-US" sz="4400" i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innovative and more effective therapies </a:t>
            </a:r>
            <a:r>
              <a:rPr lang="en-U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diabetes and cancer, and to </a:t>
            </a:r>
            <a:r>
              <a:rPr lang="en-US" sz="4400" i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a difference in people’s lives</a:t>
            </a:r>
            <a:r>
              <a:rPr lang="en-U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3D501-AFE9-4A40-9622-1CD067E89417}" type="slidenum">
              <a:rPr lang="en-US" smtClean="0">
                <a:solidFill>
                  <a:schemeClr val="tx2"/>
                </a:solidFill>
              </a:rPr>
              <a:pPr>
                <a:defRPr/>
              </a:pPr>
              <a:t>2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235585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Fochon Pharma, Inc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C0C0"/>
                </a:solidFill>
              </a:rPr>
              <a:t>Fochon</a:t>
            </a:r>
            <a:r>
              <a:rPr lang="en-US" b="1" dirty="0" smtClean="0">
                <a:solidFill>
                  <a:srgbClr val="C0C0C0"/>
                </a:solidFill>
              </a:rPr>
              <a:t> Utilizes Global Innovation to Maximize Drug Discovery Efficiency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Fochon Pharma, Inc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7B8B6-F826-424D-AC2A-F8FCBB779B31}" type="slidenum">
              <a:rPr lang="en-US" altLang="zh-CN" smtClean="0">
                <a:solidFill>
                  <a:schemeClr val="tx2"/>
                </a:solidFill>
              </a:rPr>
              <a:pPr>
                <a:defRPr/>
              </a:pPr>
              <a:t>3</a:t>
            </a:fld>
            <a:endParaRPr lang="en-US" altLang="zh-CN">
              <a:solidFill>
                <a:schemeClr val="tx2"/>
              </a:solidFill>
            </a:endParaRPr>
          </a:p>
        </p:txBody>
      </p:sp>
      <p:pic>
        <p:nvPicPr>
          <p:cNvPr id="6" name="Picture 10" descr="sf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1660523"/>
            <a:ext cx="3208338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5900" y="3837214"/>
            <a:ext cx="4075113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en-US" altLang="zh-CN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San Francisco Bay Area,  US</a:t>
            </a:r>
          </a:p>
          <a:p>
            <a:pPr eaLnBrk="0" hangingPunct="0">
              <a:defRPr/>
            </a:pPr>
            <a:endParaRPr lang="en-US" altLang="zh-CN" u="sng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zh-CN" sz="1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altLang="zh-CN" sz="1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Experienced scientific team</a:t>
            </a:r>
          </a:p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zh-CN" sz="1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altLang="zh-CN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 network of drug discovery experts</a:t>
            </a:r>
          </a:p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zh-CN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Entrepreneur sprit &amp; Biotech hub</a:t>
            </a:r>
          </a:p>
          <a:p>
            <a:pPr eaLnBrk="0" hangingPunct="0">
              <a:defRPr/>
            </a:pPr>
            <a:endParaRPr lang="en-US" altLang="zh-CN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4835525" y="3837214"/>
            <a:ext cx="41036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en-US" altLang="zh-CN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Chongqing &amp; Shanghai,  CN </a:t>
            </a:r>
            <a:endParaRPr lang="zh-CN" altLang="en-US" u="sng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en-US" altLang="zh-CN" u="sng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zh-CN" sz="1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altLang="zh-CN" sz="1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Cost-effective talents and resources</a:t>
            </a:r>
          </a:p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zh-CN" sz="1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altLang="zh-CN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Well established drug discovery &amp; </a:t>
            </a:r>
          </a:p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altLang="zh-CN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development infrastructures and </a:t>
            </a:r>
          </a:p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altLang="zh-CN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experiences</a:t>
            </a:r>
            <a:endParaRPr lang="en-US" altLang="zh-CN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Bild Skyline Shangha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0300" y="1643060"/>
            <a:ext cx="29337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http://t3.gstatic.com/images?q=tbn:ANd9GcQUA2nN11QFnfwi_w4MHKDULKOllgP8M2mFHHpjXiev-FQNWvs&amp;t=1&amp;usg=__QWu7rgovqWJ4eJJrCp-xUdOGFrI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89288" y="1628773"/>
            <a:ext cx="3114675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080671" y="5652656"/>
            <a:ext cx="73164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u="sng" dirty="0" smtClean="0">
                <a:solidFill>
                  <a:srgbClr val="00FF00"/>
                </a:solidFill>
              </a:rPr>
              <a:t>By fully take the advantage of the time differences between the</a:t>
            </a:r>
          </a:p>
          <a:p>
            <a:pPr algn="ctr"/>
            <a:r>
              <a:rPr lang="en-US" i="1" u="sng" dirty="0" smtClean="0">
                <a:solidFill>
                  <a:srgbClr val="00FF00"/>
                </a:solidFill>
              </a:rPr>
              <a:t> two locations, </a:t>
            </a:r>
            <a:r>
              <a:rPr lang="en-US" i="1" u="sng" dirty="0" err="1" smtClean="0">
                <a:solidFill>
                  <a:srgbClr val="00FF00"/>
                </a:solidFill>
              </a:rPr>
              <a:t>Fochon</a:t>
            </a:r>
            <a:r>
              <a:rPr lang="en-US" i="1" u="sng" dirty="0" smtClean="0">
                <a:solidFill>
                  <a:srgbClr val="00FF00"/>
                </a:solidFill>
              </a:rPr>
              <a:t> discovers NMEs around the clock</a:t>
            </a:r>
            <a:endParaRPr lang="en-US" i="1" u="sng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207963" y="2881313"/>
            <a:ext cx="8801100" cy="221932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8435" name="Text Box 51" descr="Light downward diagonal"/>
          <p:cNvSpPr txBox="1">
            <a:spLocks noChangeArrowheads="1"/>
          </p:cNvSpPr>
          <p:nvPr/>
        </p:nvSpPr>
        <p:spPr bwMode="auto">
          <a:xfrm>
            <a:off x="2274888" y="2484438"/>
            <a:ext cx="3849687" cy="2616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altLang="zh-CN" dirty="0">
              <a:solidFill>
                <a:srgbClr val="000000"/>
              </a:solidFill>
              <a:latin typeface="Arial Narrow" pitchFamily="34" charset="0"/>
              <a:ea typeface="SimSun" pitchFamily="2" charset="-122"/>
              <a:cs typeface="+mn-cs"/>
            </a:endParaRPr>
          </a:p>
          <a:p>
            <a:pPr algn="ctr" eaLnBrk="0" hangingPunct="0">
              <a:defRPr/>
            </a:pPr>
            <a:endParaRPr lang="en-US" altLang="zh-CN" dirty="0">
              <a:solidFill>
                <a:srgbClr val="000000"/>
              </a:solidFill>
              <a:latin typeface="Arial Narrow" pitchFamily="34" charset="0"/>
              <a:ea typeface="SimSun" pitchFamily="2" charset="-122"/>
              <a:cs typeface="+mn-cs"/>
            </a:endParaRPr>
          </a:p>
          <a:p>
            <a:pPr algn="ctr" eaLnBrk="0" hangingPunct="0">
              <a:defRPr/>
            </a:pPr>
            <a:endParaRPr lang="en-US" altLang="zh-CN" dirty="0">
              <a:solidFill>
                <a:srgbClr val="000000"/>
              </a:solidFill>
              <a:latin typeface="Arial Narrow" pitchFamily="34" charset="0"/>
              <a:ea typeface="SimSun" pitchFamily="2" charset="-122"/>
              <a:cs typeface="+mn-cs"/>
            </a:endParaRPr>
          </a:p>
          <a:p>
            <a:pPr algn="ctr" eaLnBrk="0" hangingPunct="0">
              <a:defRPr/>
            </a:pPr>
            <a:endParaRPr lang="en-US" altLang="zh-CN" dirty="0">
              <a:solidFill>
                <a:srgbClr val="000000"/>
              </a:solidFill>
              <a:latin typeface="Arial Narrow" pitchFamily="34" charset="0"/>
              <a:ea typeface="SimSun" pitchFamily="2" charset="-122"/>
              <a:cs typeface="+mn-cs"/>
            </a:endParaRPr>
          </a:p>
          <a:p>
            <a:pPr algn="ctr" eaLnBrk="0" hangingPunct="0">
              <a:defRPr/>
            </a:pPr>
            <a:endParaRPr lang="en-US" altLang="zh-CN" dirty="0">
              <a:solidFill>
                <a:srgbClr val="000000"/>
              </a:solidFill>
              <a:latin typeface="Arial Narrow" pitchFamily="34" charset="0"/>
              <a:ea typeface="SimSun" pitchFamily="2" charset="-122"/>
              <a:cs typeface="+mn-cs"/>
            </a:endParaRPr>
          </a:p>
          <a:p>
            <a:pPr algn="ctr" eaLnBrk="0" hangingPunct="0">
              <a:defRPr/>
            </a:pPr>
            <a:endParaRPr lang="en-US" altLang="zh-CN" dirty="0">
              <a:solidFill>
                <a:srgbClr val="000000"/>
              </a:solidFill>
              <a:latin typeface="Arial Narrow" pitchFamily="34" charset="0"/>
              <a:ea typeface="SimSun" pitchFamily="2" charset="-122"/>
              <a:cs typeface="+mn-cs"/>
            </a:endParaRPr>
          </a:p>
          <a:p>
            <a:pPr algn="ctr" eaLnBrk="0" hangingPunct="0">
              <a:defRPr/>
            </a:pPr>
            <a:endParaRPr lang="en-US" altLang="zh-CN" dirty="0">
              <a:solidFill>
                <a:srgbClr val="000000"/>
              </a:solidFill>
              <a:latin typeface="Arial Narrow" pitchFamily="34" charset="0"/>
              <a:ea typeface="SimSun" pitchFamily="2" charset="-122"/>
              <a:cs typeface="+mn-cs"/>
            </a:endParaRPr>
          </a:p>
          <a:p>
            <a:pPr algn="ctr" eaLnBrk="0" hangingPunct="0">
              <a:defRPr/>
            </a:pPr>
            <a:endParaRPr lang="zh-CN" altLang="en-US" sz="1800" dirty="0">
              <a:solidFill>
                <a:srgbClr val="000000"/>
              </a:solidFill>
              <a:latin typeface="Arial Narrow" pitchFamily="34" charset="0"/>
              <a:ea typeface="SimSun" pitchFamily="2" charset="-122"/>
              <a:cs typeface="+mn-cs"/>
            </a:endParaRPr>
          </a:p>
        </p:txBody>
      </p:sp>
      <p:sp>
        <p:nvSpPr>
          <p:cNvPr id="26630" name="Rectangle 2"/>
          <p:cNvSpPr>
            <a:spLocks noChangeArrowheads="1"/>
          </p:cNvSpPr>
          <p:nvPr/>
        </p:nvSpPr>
        <p:spPr bwMode="auto">
          <a:xfrm>
            <a:off x="1457325" y="32766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zh-CN" altLang="en-US" sz="400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466725" y="176213"/>
            <a:ext cx="8248650" cy="10191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Creation of Best-In-Class Drugs</a:t>
            </a:r>
          </a:p>
        </p:txBody>
      </p:sp>
      <p:sp>
        <p:nvSpPr>
          <p:cNvPr id="26632" name="Rectangle 18"/>
          <p:cNvSpPr>
            <a:spLocks noChangeArrowheads="1"/>
          </p:cNvSpPr>
          <p:nvPr/>
        </p:nvSpPr>
        <p:spPr bwMode="auto">
          <a:xfrm>
            <a:off x="6124575" y="3859213"/>
            <a:ext cx="2678113" cy="752475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5000"/>
              </a:lnSpc>
            </a:pPr>
            <a:endParaRPr lang="zh-CN" altLang="en-US" sz="1000" b="1">
              <a:solidFill>
                <a:srgbClr val="000000"/>
              </a:solidFill>
              <a:latin typeface="Arial Narrow" pitchFamily="34" charset="0"/>
              <a:ea typeface="SimSun" pitchFamily="2" charset="-122"/>
            </a:endParaRPr>
          </a:p>
        </p:txBody>
      </p:sp>
      <p:sp>
        <p:nvSpPr>
          <p:cNvPr id="31751" name="Rectangle 20"/>
          <p:cNvSpPr>
            <a:spLocks noChangeArrowheads="1"/>
          </p:cNvSpPr>
          <p:nvPr/>
        </p:nvSpPr>
        <p:spPr bwMode="auto">
          <a:xfrm>
            <a:off x="6103938" y="4037013"/>
            <a:ext cx="5143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altLang="zh-CN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imSun" pitchFamily="2" charset="-122"/>
                <a:cs typeface="+mn-cs"/>
              </a:rPr>
              <a:t>Phase</a:t>
            </a:r>
          </a:p>
          <a:p>
            <a:pPr algn="ctr" eaLnBrk="0" hangingPunct="0">
              <a:lnSpc>
                <a:spcPct val="85000"/>
              </a:lnSpc>
              <a:defRPr/>
            </a:pPr>
            <a:r>
              <a:rPr lang="en-US" altLang="zh-CN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imSun" pitchFamily="2" charset="-122"/>
                <a:cs typeface="+mn-cs"/>
              </a:rPr>
              <a:t>I</a:t>
            </a:r>
          </a:p>
        </p:txBody>
      </p:sp>
      <p:sp>
        <p:nvSpPr>
          <p:cNvPr id="31752" name="Rectangle 21"/>
          <p:cNvSpPr>
            <a:spLocks noChangeArrowheads="1"/>
          </p:cNvSpPr>
          <p:nvPr/>
        </p:nvSpPr>
        <p:spPr bwMode="auto">
          <a:xfrm>
            <a:off x="6632575" y="4037013"/>
            <a:ext cx="5143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altLang="zh-CN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imSun" pitchFamily="2" charset="-122"/>
                <a:cs typeface="+mn-cs"/>
              </a:rPr>
              <a:t>Phase</a:t>
            </a:r>
          </a:p>
          <a:p>
            <a:pPr algn="ctr" eaLnBrk="0" hangingPunct="0">
              <a:lnSpc>
                <a:spcPct val="85000"/>
              </a:lnSpc>
              <a:defRPr/>
            </a:pPr>
            <a:r>
              <a:rPr lang="en-US" altLang="zh-CN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imSun" pitchFamily="2" charset="-122"/>
                <a:cs typeface="+mn-cs"/>
              </a:rPr>
              <a:t>II</a:t>
            </a:r>
          </a:p>
        </p:txBody>
      </p:sp>
      <p:sp>
        <p:nvSpPr>
          <p:cNvPr id="31753" name="Rectangle 22"/>
          <p:cNvSpPr>
            <a:spLocks noChangeArrowheads="1"/>
          </p:cNvSpPr>
          <p:nvPr/>
        </p:nvSpPr>
        <p:spPr bwMode="auto">
          <a:xfrm>
            <a:off x="7285038" y="4037013"/>
            <a:ext cx="5143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altLang="zh-CN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imSun" pitchFamily="2" charset="-122"/>
                <a:cs typeface="+mn-cs"/>
              </a:rPr>
              <a:t>Phase</a:t>
            </a:r>
          </a:p>
          <a:p>
            <a:pPr algn="ctr" eaLnBrk="0" hangingPunct="0">
              <a:lnSpc>
                <a:spcPct val="85000"/>
              </a:lnSpc>
              <a:defRPr/>
            </a:pPr>
            <a:r>
              <a:rPr lang="en-US" altLang="zh-CN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imSun" pitchFamily="2" charset="-122"/>
                <a:cs typeface="+mn-cs"/>
              </a:rPr>
              <a:t>III</a:t>
            </a:r>
          </a:p>
        </p:txBody>
      </p:sp>
      <p:sp>
        <p:nvSpPr>
          <p:cNvPr id="31754" name="Rectangle 24"/>
          <p:cNvSpPr>
            <a:spLocks noChangeArrowheads="1"/>
          </p:cNvSpPr>
          <p:nvPr/>
        </p:nvSpPr>
        <p:spPr bwMode="auto">
          <a:xfrm>
            <a:off x="7839075" y="3879850"/>
            <a:ext cx="9271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altLang="zh-CN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imSun" pitchFamily="2" charset="-122"/>
                <a:cs typeface="+mn-cs"/>
              </a:rPr>
              <a:t>Phase IV</a:t>
            </a:r>
          </a:p>
          <a:p>
            <a:pPr algn="ctr" eaLnBrk="0" hangingPunct="0">
              <a:lnSpc>
                <a:spcPct val="85000"/>
              </a:lnSpc>
              <a:defRPr/>
            </a:pPr>
            <a:r>
              <a:rPr lang="en-US" altLang="zh-CN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imSun" pitchFamily="2" charset="-122"/>
                <a:cs typeface="+mn-cs"/>
              </a:rPr>
              <a:t> &amp; Post</a:t>
            </a:r>
          </a:p>
          <a:p>
            <a:pPr algn="ctr" eaLnBrk="0" hangingPunct="0">
              <a:lnSpc>
                <a:spcPct val="85000"/>
              </a:lnSpc>
              <a:defRPr/>
            </a:pPr>
            <a:r>
              <a:rPr lang="en-US" altLang="zh-CN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imSun" pitchFamily="2" charset="-122"/>
                <a:cs typeface="+mn-cs"/>
              </a:rPr>
              <a:t>Marketing Surveillance</a:t>
            </a:r>
          </a:p>
        </p:txBody>
      </p:sp>
      <p:sp>
        <p:nvSpPr>
          <p:cNvPr id="26637" name="Line 15"/>
          <p:cNvSpPr>
            <a:spLocks noChangeShapeType="1"/>
          </p:cNvSpPr>
          <p:nvPr/>
        </p:nvSpPr>
        <p:spPr bwMode="auto">
          <a:xfrm>
            <a:off x="4211638" y="3508375"/>
            <a:ext cx="0" cy="1279525"/>
          </a:xfrm>
          <a:prstGeom prst="line">
            <a:avLst/>
          </a:prstGeom>
          <a:noFill/>
          <a:ln w="63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Rectangle 30"/>
          <p:cNvSpPr>
            <a:spLocks noChangeArrowheads="1"/>
          </p:cNvSpPr>
          <p:nvPr/>
        </p:nvSpPr>
        <p:spPr bwMode="auto">
          <a:xfrm>
            <a:off x="4219575" y="3721100"/>
            <a:ext cx="1876425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altLang="zh-CN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SimSun" pitchFamily="2" charset="-122"/>
                <a:cs typeface="+mn-cs"/>
              </a:rPr>
              <a:t>Metabolism,</a:t>
            </a:r>
          </a:p>
          <a:p>
            <a:pPr algn="ctr" eaLnBrk="0" hangingPunct="0">
              <a:lnSpc>
                <a:spcPct val="85000"/>
              </a:lnSpc>
              <a:defRPr/>
            </a:pPr>
            <a:r>
              <a:rPr lang="en-US" altLang="zh-CN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SimSun" pitchFamily="2" charset="-122"/>
                <a:cs typeface="+mn-cs"/>
              </a:rPr>
              <a:t>Pharmacokinetics, Pharmacology &amp; Toxicology</a:t>
            </a:r>
          </a:p>
        </p:txBody>
      </p:sp>
      <p:sp>
        <p:nvSpPr>
          <p:cNvPr id="26639" name="Line 36"/>
          <p:cNvSpPr>
            <a:spLocks noChangeShapeType="1"/>
          </p:cNvSpPr>
          <p:nvPr/>
        </p:nvSpPr>
        <p:spPr bwMode="auto">
          <a:xfrm flipV="1">
            <a:off x="6178550" y="3492500"/>
            <a:ext cx="256063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8" name="Text Box 38"/>
          <p:cNvSpPr txBox="1">
            <a:spLocks noChangeArrowheads="1"/>
          </p:cNvSpPr>
          <p:nvPr/>
        </p:nvSpPr>
        <p:spPr bwMode="auto">
          <a:xfrm>
            <a:off x="1517650" y="3343275"/>
            <a:ext cx="1273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imSun" pitchFamily="2" charset="-122"/>
                <a:cs typeface="+mn-cs"/>
              </a:rPr>
              <a:t>Lead Discovery</a:t>
            </a:r>
          </a:p>
        </p:txBody>
      </p:sp>
      <p:sp>
        <p:nvSpPr>
          <p:cNvPr id="31759" name="Text Box 39"/>
          <p:cNvSpPr txBox="1">
            <a:spLocks noChangeArrowheads="1"/>
          </p:cNvSpPr>
          <p:nvPr/>
        </p:nvSpPr>
        <p:spPr bwMode="auto">
          <a:xfrm>
            <a:off x="4672013" y="3333750"/>
            <a:ext cx="915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imSun" pitchFamily="2" charset="-122"/>
                <a:cs typeface="+mn-cs"/>
              </a:rPr>
              <a:t>Preclinical</a:t>
            </a:r>
          </a:p>
        </p:txBody>
      </p:sp>
      <p:sp>
        <p:nvSpPr>
          <p:cNvPr id="31760" name="Text Box 40"/>
          <p:cNvSpPr txBox="1">
            <a:spLocks noChangeArrowheads="1"/>
          </p:cNvSpPr>
          <p:nvPr/>
        </p:nvSpPr>
        <p:spPr bwMode="auto">
          <a:xfrm>
            <a:off x="6910388" y="3333750"/>
            <a:ext cx="113665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imSun" pitchFamily="2" charset="-122"/>
                <a:cs typeface="+mn-cs"/>
              </a:rPr>
              <a:t>Clinical Trials</a:t>
            </a:r>
          </a:p>
        </p:txBody>
      </p:sp>
      <p:sp>
        <p:nvSpPr>
          <p:cNvPr id="26643" name="Line 47"/>
          <p:cNvSpPr>
            <a:spLocks noChangeShapeType="1"/>
          </p:cNvSpPr>
          <p:nvPr/>
        </p:nvSpPr>
        <p:spPr bwMode="auto">
          <a:xfrm flipH="1">
            <a:off x="7908925" y="3859213"/>
            <a:ext cx="0" cy="7524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4" name="Line 49"/>
          <p:cNvSpPr>
            <a:spLocks noChangeShapeType="1"/>
          </p:cNvSpPr>
          <p:nvPr/>
        </p:nvSpPr>
        <p:spPr bwMode="auto">
          <a:xfrm flipH="1">
            <a:off x="7208838" y="3859213"/>
            <a:ext cx="0" cy="7524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Line 50"/>
          <p:cNvSpPr>
            <a:spLocks noChangeShapeType="1"/>
          </p:cNvSpPr>
          <p:nvPr/>
        </p:nvSpPr>
        <p:spPr bwMode="auto">
          <a:xfrm flipH="1">
            <a:off x="6589713" y="3859213"/>
            <a:ext cx="0" cy="7524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2" name="Rectangle 42"/>
          <p:cNvSpPr>
            <a:spLocks noChangeArrowheads="1"/>
          </p:cNvSpPr>
          <p:nvPr/>
        </p:nvSpPr>
        <p:spPr bwMode="auto">
          <a:xfrm>
            <a:off x="2371725" y="3721100"/>
            <a:ext cx="177165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altLang="zh-CN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SimSun" pitchFamily="2" charset="-122"/>
                <a:cs typeface="+mn-cs"/>
              </a:rPr>
              <a:t>Medicinal Chemistry &amp; Structure-Based Drug Design</a:t>
            </a:r>
          </a:p>
        </p:txBody>
      </p:sp>
      <p:sp>
        <p:nvSpPr>
          <p:cNvPr id="31765" name="Text Box 6"/>
          <p:cNvSpPr txBox="1">
            <a:spLocks noChangeArrowheads="1"/>
          </p:cNvSpPr>
          <p:nvPr/>
        </p:nvSpPr>
        <p:spPr bwMode="auto">
          <a:xfrm>
            <a:off x="1116013" y="2917825"/>
            <a:ext cx="9858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imSun" pitchFamily="2" charset="-122"/>
                <a:cs typeface="+mn-cs"/>
              </a:rPr>
              <a:t>Discovery</a:t>
            </a:r>
          </a:p>
        </p:txBody>
      </p:sp>
      <p:sp>
        <p:nvSpPr>
          <p:cNvPr id="31766" name="Text Box 8"/>
          <p:cNvSpPr txBox="1">
            <a:spLocks noChangeArrowheads="1"/>
          </p:cNvSpPr>
          <p:nvPr/>
        </p:nvSpPr>
        <p:spPr bwMode="auto">
          <a:xfrm>
            <a:off x="6689725" y="2927350"/>
            <a:ext cx="1881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imSun" pitchFamily="2" charset="-122"/>
                <a:cs typeface="+mn-cs"/>
              </a:rPr>
              <a:t>Clinical Development</a:t>
            </a:r>
          </a:p>
        </p:txBody>
      </p:sp>
      <p:sp>
        <p:nvSpPr>
          <p:cNvPr id="26649" name="Line 59"/>
          <p:cNvSpPr>
            <a:spLocks noChangeShapeType="1"/>
          </p:cNvSpPr>
          <p:nvPr/>
        </p:nvSpPr>
        <p:spPr bwMode="auto">
          <a:xfrm flipV="1">
            <a:off x="336550" y="4772025"/>
            <a:ext cx="8486775" cy="952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0" name="Line 62"/>
          <p:cNvSpPr>
            <a:spLocks noChangeShapeType="1"/>
          </p:cNvSpPr>
          <p:nvPr/>
        </p:nvSpPr>
        <p:spPr bwMode="auto">
          <a:xfrm>
            <a:off x="357188" y="3081338"/>
            <a:ext cx="0" cy="1719262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1" name="Line 63"/>
          <p:cNvSpPr>
            <a:spLocks noChangeShapeType="1"/>
          </p:cNvSpPr>
          <p:nvPr/>
        </p:nvSpPr>
        <p:spPr bwMode="auto">
          <a:xfrm flipV="1">
            <a:off x="344488" y="3082925"/>
            <a:ext cx="84137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2" name="Line 65"/>
          <p:cNvSpPr>
            <a:spLocks noChangeShapeType="1"/>
          </p:cNvSpPr>
          <p:nvPr/>
        </p:nvSpPr>
        <p:spPr bwMode="auto">
          <a:xfrm flipV="1">
            <a:off x="6124575" y="3105150"/>
            <a:ext cx="639763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3" name="Line 66"/>
          <p:cNvSpPr>
            <a:spLocks noChangeShapeType="1"/>
          </p:cNvSpPr>
          <p:nvPr/>
        </p:nvSpPr>
        <p:spPr bwMode="auto">
          <a:xfrm>
            <a:off x="8477250" y="3086100"/>
            <a:ext cx="365125" cy="0"/>
          </a:xfrm>
          <a:prstGeom prst="line">
            <a:avLst/>
          </a:prstGeom>
          <a:noFill/>
          <a:ln w="38100">
            <a:solidFill>
              <a:schemeClr val="bg2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4" name="Line 67"/>
          <p:cNvSpPr>
            <a:spLocks noChangeShapeType="1"/>
          </p:cNvSpPr>
          <p:nvPr/>
        </p:nvSpPr>
        <p:spPr bwMode="auto">
          <a:xfrm>
            <a:off x="8836025" y="3073400"/>
            <a:ext cx="0" cy="17192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5" name="Line 68"/>
          <p:cNvSpPr>
            <a:spLocks noChangeShapeType="1"/>
          </p:cNvSpPr>
          <p:nvPr/>
        </p:nvSpPr>
        <p:spPr bwMode="auto">
          <a:xfrm flipV="1">
            <a:off x="427038" y="3514725"/>
            <a:ext cx="1096962" cy="47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6" name="Line 69"/>
          <p:cNvSpPr>
            <a:spLocks noChangeShapeType="1"/>
          </p:cNvSpPr>
          <p:nvPr/>
        </p:nvSpPr>
        <p:spPr bwMode="auto">
          <a:xfrm flipV="1">
            <a:off x="2809875" y="3487738"/>
            <a:ext cx="1295400" cy="47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7" name="Line 70"/>
          <p:cNvSpPr>
            <a:spLocks noChangeShapeType="1"/>
          </p:cNvSpPr>
          <p:nvPr/>
        </p:nvSpPr>
        <p:spPr bwMode="auto">
          <a:xfrm flipV="1">
            <a:off x="4313238" y="3497263"/>
            <a:ext cx="39528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8" name="Line 71"/>
          <p:cNvSpPr>
            <a:spLocks noChangeShapeType="1"/>
          </p:cNvSpPr>
          <p:nvPr/>
        </p:nvSpPr>
        <p:spPr bwMode="auto">
          <a:xfrm flipV="1">
            <a:off x="5597525" y="3489325"/>
            <a:ext cx="428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 Box 72"/>
          <p:cNvSpPr txBox="1">
            <a:spLocks noChangeArrowheads="1"/>
          </p:cNvSpPr>
          <p:nvPr/>
        </p:nvSpPr>
        <p:spPr bwMode="auto">
          <a:xfrm>
            <a:off x="133350" y="5378450"/>
            <a:ext cx="901065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altLang="zh-CN" sz="2300" dirty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Such focus enables </a:t>
            </a:r>
            <a:r>
              <a:rPr lang="en-US" altLang="zh-CN" sz="2300" dirty="0" err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Fochon</a:t>
            </a:r>
            <a:r>
              <a:rPr lang="en-US" altLang="zh-CN" sz="2300" dirty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to undertake </a:t>
            </a:r>
            <a:r>
              <a:rPr lang="en-US" altLang="zh-CN" sz="2300" i="1" u="sng" dirty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only projects with a high probability of success</a:t>
            </a:r>
            <a:r>
              <a:rPr lang="en-US" altLang="zh-CN" sz="2300" dirty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in the most </a:t>
            </a:r>
            <a:r>
              <a:rPr lang="en-US" altLang="zh-CN" sz="2300" i="1" u="sng" dirty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capital &amp; time-efficient </a:t>
            </a:r>
            <a:r>
              <a:rPr lang="en-US" altLang="zh-CN" sz="2300" u="sng" dirty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manner</a:t>
            </a:r>
            <a:endParaRPr lang="en-US" altLang="zh-CN" sz="2300" dirty="0">
              <a:solidFill>
                <a:srgbClr val="66FF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</p:txBody>
      </p:sp>
      <p:sp>
        <p:nvSpPr>
          <p:cNvPr id="18479" name="Text Box 73"/>
          <p:cNvSpPr txBox="1">
            <a:spLocks noChangeArrowheads="1"/>
          </p:cNvSpPr>
          <p:nvPr/>
        </p:nvSpPr>
        <p:spPr bwMode="auto">
          <a:xfrm>
            <a:off x="1504950" y="1574800"/>
            <a:ext cx="2343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altLang="zh-CN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SimSun" pitchFamily="2" charset="-122"/>
                <a:cs typeface="+mn-cs"/>
              </a:rPr>
              <a:t>Validated  Drug Targets </a:t>
            </a:r>
          </a:p>
          <a:p>
            <a:pPr algn="ctr" eaLnBrk="0" hangingPunct="0">
              <a:lnSpc>
                <a:spcPct val="85000"/>
              </a:lnSpc>
              <a:defRPr/>
            </a:pPr>
            <a:r>
              <a:rPr lang="en-US" altLang="zh-CN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SimSun" pitchFamily="2" charset="-122"/>
                <a:cs typeface="+mn-cs"/>
              </a:rPr>
              <a:t>&amp; </a:t>
            </a:r>
            <a:r>
              <a:rPr lang="en-US" altLang="zh-CN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SimSun" pitchFamily="2" charset="-122"/>
                <a:cs typeface="+mn-cs"/>
              </a:rPr>
              <a:t>Druggable</a:t>
            </a:r>
            <a:r>
              <a:rPr lang="en-US" altLang="zh-CN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SimSun" pitchFamily="2" charset="-122"/>
                <a:cs typeface="+mn-cs"/>
              </a:rPr>
              <a:t> Scaffolds</a:t>
            </a:r>
          </a:p>
        </p:txBody>
      </p:sp>
      <p:sp>
        <p:nvSpPr>
          <p:cNvPr id="18480" name="Text Box 74"/>
          <p:cNvSpPr txBox="1">
            <a:spLocks noChangeArrowheads="1"/>
          </p:cNvSpPr>
          <p:nvPr/>
        </p:nvSpPr>
        <p:spPr bwMode="auto">
          <a:xfrm>
            <a:off x="4800600" y="1562100"/>
            <a:ext cx="2667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SimSun" pitchFamily="2" charset="-122"/>
                <a:cs typeface="+mn-cs"/>
              </a:rPr>
              <a:t>Out-licensing/Partnering </a:t>
            </a:r>
          </a:p>
          <a:p>
            <a:pPr algn="ctr" eaLnBrk="0" hangingPunct="0">
              <a:lnSpc>
                <a:spcPct val="85000"/>
              </a:lnSpc>
              <a:defRPr/>
            </a:pPr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SimSun" pitchFamily="2" charset="-122"/>
                <a:cs typeface="+mn-cs"/>
              </a:rPr>
              <a:t>at IND stage</a:t>
            </a:r>
          </a:p>
        </p:txBody>
      </p:sp>
      <p:sp>
        <p:nvSpPr>
          <p:cNvPr id="18481" name="AutoShape 77" descr="Light downward diagonal"/>
          <p:cNvSpPr>
            <a:spLocks noChangeArrowheads="1"/>
          </p:cNvSpPr>
          <p:nvPr/>
        </p:nvSpPr>
        <p:spPr bwMode="auto">
          <a:xfrm rot="2700000">
            <a:off x="2522538" y="2190750"/>
            <a:ext cx="419100" cy="155575"/>
          </a:xfrm>
          <a:prstGeom prst="rightArrow">
            <a:avLst>
              <a:gd name="adj1" fmla="val 50000"/>
              <a:gd name="adj2" fmla="val 13979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zh-CN" altLang="en-US">
              <a:ea typeface="SimSun" pitchFamily="2" charset="-122"/>
              <a:cs typeface="+mn-cs"/>
            </a:endParaRPr>
          </a:p>
        </p:txBody>
      </p:sp>
      <p:sp>
        <p:nvSpPr>
          <p:cNvPr id="18482" name="AutoShape 78" descr="Light upward diagonal"/>
          <p:cNvSpPr>
            <a:spLocks noChangeArrowheads="1"/>
          </p:cNvSpPr>
          <p:nvPr/>
        </p:nvSpPr>
        <p:spPr bwMode="auto">
          <a:xfrm rot="18900000">
            <a:off x="5729288" y="2174875"/>
            <a:ext cx="419100" cy="171450"/>
          </a:xfrm>
          <a:prstGeom prst="rightArrow">
            <a:avLst>
              <a:gd name="adj1" fmla="val 50000"/>
              <a:gd name="adj2" fmla="val 126851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zh-CN" altLang="en-US">
              <a:ea typeface="SimSun" pitchFamily="2" charset="-122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59050" y="2563813"/>
            <a:ext cx="3332163" cy="7016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zh-CN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Fochon</a:t>
            </a:r>
            <a:r>
              <a:rPr lang="en-US" altLang="zh-CN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Focuses on</a:t>
            </a:r>
          </a:p>
          <a:p>
            <a:pPr algn="ctr" eaLnBrk="0" hangingPunct="0"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 Design &amp; Optimization</a:t>
            </a:r>
          </a:p>
        </p:txBody>
      </p:sp>
      <p:sp>
        <p:nvSpPr>
          <p:cNvPr id="26665" name="Line 63"/>
          <p:cNvSpPr>
            <a:spLocks noChangeShapeType="1"/>
          </p:cNvSpPr>
          <p:nvPr/>
        </p:nvSpPr>
        <p:spPr bwMode="auto">
          <a:xfrm flipV="1">
            <a:off x="2041525" y="3082925"/>
            <a:ext cx="2286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4" name="Text Box 1042"/>
          <p:cNvSpPr txBox="1">
            <a:spLocks noChangeArrowheads="1"/>
          </p:cNvSpPr>
          <p:nvPr/>
        </p:nvSpPr>
        <p:spPr bwMode="auto">
          <a:xfrm>
            <a:off x="485775" y="2406650"/>
            <a:ext cx="158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itchFamily="2" charset="-122"/>
                <a:cs typeface="+mn-cs"/>
              </a:rPr>
              <a:t>High Risk</a:t>
            </a:r>
          </a:p>
        </p:txBody>
      </p:sp>
      <p:sp>
        <p:nvSpPr>
          <p:cNvPr id="31785" name="TextBox 55"/>
          <p:cNvSpPr txBox="1">
            <a:spLocks noChangeArrowheads="1"/>
          </p:cNvSpPr>
          <p:nvPr/>
        </p:nvSpPr>
        <p:spPr bwMode="auto">
          <a:xfrm>
            <a:off x="6888163" y="2406650"/>
            <a:ext cx="145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High $$$</a:t>
            </a:r>
          </a:p>
        </p:txBody>
      </p:sp>
      <p:sp>
        <p:nvSpPr>
          <p:cNvPr id="26666" name="Rectangle 56"/>
          <p:cNvSpPr>
            <a:spLocks noChangeArrowheads="1"/>
          </p:cNvSpPr>
          <p:nvPr/>
        </p:nvSpPr>
        <p:spPr bwMode="auto">
          <a:xfrm>
            <a:off x="1466850" y="1485900"/>
            <a:ext cx="2438400" cy="585788"/>
          </a:xfrm>
          <a:prstGeom prst="rect">
            <a:avLst/>
          </a:prstGeom>
          <a:noFill/>
          <a:ln w="25400" algn="ctr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6667" name="Rectangle 58"/>
          <p:cNvSpPr>
            <a:spLocks noChangeArrowheads="1"/>
          </p:cNvSpPr>
          <p:nvPr/>
        </p:nvSpPr>
        <p:spPr bwMode="auto">
          <a:xfrm>
            <a:off x="4848225" y="1490663"/>
            <a:ext cx="2609850" cy="576262"/>
          </a:xfrm>
          <a:prstGeom prst="rect">
            <a:avLst/>
          </a:prstGeom>
          <a:noFill/>
          <a:ln w="25400" algn="ctr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6670" name="Rectangle 18"/>
          <p:cNvSpPr>
            <a:spLocks noChangeArrowheads="1"/>
          </p:cNvSpPr>
          <p:nvPr/>
        </p:nvSpPr>
        <p:spPr bwMode="auto">
          <a:xfrm>
            <a:off x="393700" y="3859213"/>
            <a:ext cx="1881188" cy="752475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5000"/>
              </a:lnSpc>
            </a:pPr>
            <a:endParaRPr lang="zh-CN" altLang="en-US" sz="1000" b="1">
              <a:solidFill>
                <a:srgbClr val="000000"/>
              </a:solidFill>
              <a:latin typeface="Arial Narrow" pitchFamily="34" charset="0"/>
              <a:ea typeface="SimSun" pitchFamily="2" charset="-122"/>
            </a:endParaRPr>
          </a:p>
        </p:txBody>
      </p:sp>
      <p:sp>
        <p:nvSpPr>
          <p:cNvPr id="31789" name="Rectangle 43"/>
          <p:cNvSpPr>
            <a:spLocks noChangeArrowheads="1"/>
          </p:cNvSpPr>
          <p:nvPr/>
        </p:nvSpPr>
        <p:spPr bwMode="auto">
          <a:xfrm>
            <a:off x="385763" y="3957638"/>
            <a:ext cx="96996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altLang="zh-CN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imSun" pitchFamily="2" charset="-122"/>
                <a:cs typeface="+mn-cs"/>
              </a:rPr>
              <a:t>Target identification </a:t>
            </a:r>
          </a:p>
          <a:p>
            <a:pPr algn="ctr" eaLnBrk="0" hangingPunct="0">
              <a:lnSpc>
                <a:spcPct val="85000"/>
              </a:lnSpc>
              <a:defRPr/>
            </a:pPr>
            <a:r>
              <a:rPr lang="en-US" altLang="zh-CN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imSun" pitchFamily="2" charset="-122"/>
                <a:cs typeface="+mn-cs"/>
              </a:rPr>
              <a:t>&amp; Validation</a:t>
            </a:r>
          </a:p>
        </p:txBody>
      </p:sp>
      <p:sp>
        <p:nvSpPr>
          <p:cNvPr id="26672" name="Line 50"/>
          <p:cNvSpPr>
            <a:spLocks noChangeShapeType="1"/>
          </p:cNvSpPr>
          <p:nvPr/>
        </p:nvSpPr>
        <p:spPr bwMode="auto">
          <a:xfrm flipH="1">
            <a:off x="1360488" y="3859213"/>
            <a:ext cx="0" cy="7524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1" name="TextBox 61"/>
          <p:cNvSpPr txBox="1">
            <a:spLocks noChangeArrowheads="1"/>
          </p:cNvSpPr>
          <p:nvPr/>
        </p:nvSpPr>
        <p:spPr bwMode="auto">
          <a:xfrm>
            <a:off x="1276350" y="3930650"/>
            <a:ext cx="10445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altLang="zh-CN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imSun" pitchFamily="2" charset="-122"/>
                <a:cs typeface="+mn-cs"/>
              </a:rPr>
              <a:t>Assay </a:t>
            </a:r>
            <a:r>
              <a:rPr lang="en-US" altLang="zh-CN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imSun" pitchFamily="2" charset="-122"/>
                <a:cs typeface="+mn-cs"/>
              </a:rPr>
              <a:t>Devlop</a:t>
            </a:r>
            <a:endParaRPr lang="en-US" altLang="zh-CN" sz="1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SimSun" pitchFamily="2" charset="-122"/>
              <a:cs typeface="+mn-cs"/>
            </a:endParaRPr>
          </a:p>
          <a:p>
            <a:pPr algn="ctr" eaLnBrk="0" hangingPunct="0">
              <a:lnSpc>
                <a:spcPct val="85000"/>
              </a:lnSpc>
              <a:defRPr/>
            </a:pPr>
            <a:r>
              <a:rPr lang="en-US" altLang="zh-CN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imSun" pitchFamily="2" charset="-122"/>
                <a:cs typeface="+mn-cs"/>
              </a:rPr>
              <a:t>HTS &amp; Hit-To-Lead </a:t>
            </a: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0872D-61E5-4E9B-BDF8-9E475399AA32}" type="slidenum">
              <a:rPr lang="en-US" smtClean="0">
                <a:solidFill>
                  <a:schemeClr val="tx2"/>
                </a:solidFill>
              </a:rPr>
              <a:pPr>
                <a:defRPr/>
              </a:pPr>
              <a:t>4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0" name="Date Placeholder 49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2417763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Fochon Pharma, Inc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6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6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18479" grpId="0"/>
      <p:bldP spid="18480" grpId="0"/>
      <p:bldP spid="18481" grpId="0" animBg="1"/>
      <p:bldP spid="18482" grpId="0" animBg="1"/>
      <p:bldP spid="51" grpId="0" build="allAtOnce"/>
      <p:bldP spid="26666" grpId="0" animBg="1"/>
      <p:bldP spid="266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818" y="206375"/>
            <a:ext cx="8880770" cy="1035050"/>
          </a:xfrm>
        </p:spPr>
        <p:txBody>
          <a:bodyPr/>
          <a:lstStyle/>
          <a:p>
            <a:r>
              <a:rPr lang="en-US" b="1" dirty="0" smtClean="0"/>
              <a:t>Structure-Based Design of DPP-4 Leads 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Fochon Pharma, Inc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7B8B6-F826-424D-AC2A-F8FCBB779B31}" type="slidenum">
              <a:rPr lang="en-US" altLang="zh-CN" smtClean="0">
                <a:solidFill>
                  <a:schemeClr val="tx2"/>
                </a:solidFill>
              </a:rPr>
              <a:pPr>
                <a:defRPr/>
              </a:pPr>
              <a:t>5</a:t>
            </a:fld>
            <a:endParaRPr lang="en-US" altLang="zh-CN">
              <a:solidFill>
                <a:schemeClr val="tx2"/>
              </a:solidFill>
            </a:endParaRPr>
          </a:p>
        </p:txBody>
      </p:sp>
      <p:pic>
        <p:nvPicPr>
          <p:cNvPr id="6" name="Object 14"/>
          <p:cNvPicPr>
            <a:picLocks noChangeArrowheads="1"/>
          </p:cNvPicPr>
          <p:nvPr/>
        </p:nvPicPr>
        <p:blipFill>
          <a:blip r:embed="rId2" cstate="print"/>
          <a:srcRect t="-230" b="-253"/>
          <a:stretch>
            <a:fillRect/>
          </a:stretch>
        </p:blipFill>
        <p:spPr bwMode="auto">
          <a:xfrm>
            <a:off x="1304925" y="2125663"/>
            <a:ext cx="663892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666875" y="1228725"/>
            <a:ext cx="6007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Superimposing </a:t>
            </a:r>
            <a:r>
              <a:rPr lang="en-US" sz="2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ABT-341 (green)</a:t>
            </a:r>
            <a:r>
              <a:rPr lang="en-US" sz="2400" dirty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with </a:t>
            </a:r>
          </a:p>
          <a:p>
            <a:pPr algn="ctr" eaLnBrk="0" hangingPunct="0">
              <a:defRPr/>
            </a:pPr>
            <a:r>
              <a:rPr lang="en-US" sz="2400" dirty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MEK-0431(magenta)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in DPP-4 binding site</a:t>
            </a:r>
          </a:p>
        </p:txBody>
      </p:sp>
      <p:cxnSp>
        <p:nvCxnSpPr>
          <p:cNvPr id="8" name="Straight Arrow Connector 10"/>
          <p:cNvCxnSpPr>
            <a:cxnSpLocks noChangeShapeType="1"/>
          </p:cNvCxnSpPr>
          <p:nvPr/>
        </p:nvCxnSpPr>
        <p:spPr bwMode="auto">
          <a:xfrm rot="10800000" flipV="1">
            <a:off x="6934200" y="5762625"/>
            <a:ext cx="1409700" cy="9525"/>
          </a:xfrm>
          <a:prstGeom prst="straightConnector1">
            <a:avLst/>
          </a:prstGeom>
          <a:noFill/>
          <a:ln w="60325" algn="ctr">
            <a:solidFill>
              <a:srgbClr val="FF0066"/>
            </a:solidFill>
            <a:round/>
            <a:headEnd/>
            <a:tailEnd type="arrow" w="med" len="med"/>
          </a:ln>
        </p:spPr>
      </p:cxnSp>
      <p:cxnSp>
        <p:nvCxnSpPr>
          <p:cNvPr id="9" name="Straight Arrow Connector 12"/>
          <p:cNvCxnSpPr>
            <a:cxnSpLocks noChangeShapeType="1"/>
          </p:cNvCxnSpPr>
          <p:nvPr/>
        </p:nvCxnSpPr>
        <p:spPr bwMode="auto">
          <a:xfrm>
            <a:off x="895350" y="5419725"/>
            <a:ext cx="2333625" cy="9525"/>
          </a:xfrm>
          <a:prstGeom prst="straightConnector1">
            <a:avLst/>
          </a:prstGeom>
          <a:noFill/>
          <a:ln w="60325" algn="ctr">
            <a:solidFill>
              <a:srgbClr val="66FF33"/>
            </a:solidFill>
            <a:round/>
            <a:headEnd/>
            <a:tailEnd type="arrow" w="med" len="med"/>
          </a:ln>
        </p:spPr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2400" y="5162550"/>
            <a:ext cx="793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CF</a:t>
            </a:r>
            <a:r>
              <a:rPr lang="en-US" sz="2800" b="1" baseline="-25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72475" y="5457825"/>
            <a:ext cx="10763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CF</a:t>
            </a:r>
            <a:r>
              <a:rPr lang="en-US" sz="2800" b="1" baseline="-25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  <a:p>
            <a:pPr eaLnBrk="0" hangingPunct="0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91" y="206375"/>
            <a:ext cx="8976008" cy="1035050"/>
          </a:xfrm>
        </p:spPr>
        <p:txBody>
          <a:bodyPr/>
          <a:lstStyle/>
          <a:p>
            <a:r>
              <a:rPr lang="en-US" b="1" dirty="0" err="1"/>
              <a:t>F</a:t>
            </a:r>
            <a:r>
              <a:rPr lang="en-US" b="1" dirty="0" err="1" smtClean="0"/>
              <a:t>ochon's</a:t>
            </a:r>
            <a:r>
              <a:rPr lang="en-US" b="1" dirty="0" smtClean="0"/>
              <a:t> </a:t>
            </a:r>
            <a:r>
              <a:rPr lang="en-US" b="1" dirty="0"/>
              <a:t>S</a:t>
            </a:r>
            <a:r>
              <a:rPr lang="en-US" b="1" dirty="0" smtClean="0"/>
              <a:t>trong </a:t>
            </a:r>
            <a:r>
              <a:rPr lang="en-US" b="1" dirty="0"/>
              <a:t>P</a:t>
            </a:r>
            <a:r>
              <a:rPr lang="en-US" b="1" dirty="0" smtClean="0"/>
              <a:t>ipeline </a:t>
            </a:r>
            <a:r>
              <a:rPr lang="en-US" b="1" dirty="0"/>
              <a:t>M</a:t>
            </a:r>
            <a:r>
              <a:rPr lang="en-US" b="1" dirty="0" smtClean="0"/>
              <a:t>ainly </a:t>
            </a:r>
            <a:r>
              <a:rPr lang="en-US" b="1" dirty="0"/>
              <a:t>on </a:t>
            </a:r>
            <a:r>
              <a:rPr lang="en-US" b="1" dirty="0" smtClean="0"/>
              <a:t>Cancer </a:t>
            </a:r>
            <a:r>
              <a:rPr lang="en-US" b="1" dirty="0"/>
              <a:t>and </a:t>
            </a:r>
            <a:r>
              <a:rPr lang="en-US" b="1" dirty="0" smtClean="0"/>
              <a:t>Diabetes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tx2"/>
                </a:solidFill>
              </a:rPr>
              <a:t>Fochon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Pharma</a:t>
            </a:r>
            <a:r>
              <a:rPr lang="en-US" dirty="0" smtClean="0">
                <a:solidFill>
                  <a:schemeClr val="tx2"/>
                </a:solidFill>
              </a:rPr>
              <a:t>, Inc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7B8B6-F826-424D-AC2A-F8FCBB779B31}" type="slidenum">
              <a:rPr lang="en-US" altLang="zh-CN" smtClean="0">
                <a:solidFill>
                  <a:schemeClr val="tx2"/>
                </a:solidFill>
              </a:rPr>
              <a:pPr>
                <a:defRPr/>
              </a:pPr>
              <a:t>6</a:t>
            </a:fld>
            <a:endParaRPr lang="en-US" altLang="zh-CN">
              <a:solidFill>
                <a:schemeClr val="tx2"/>
              </a:solidFill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031695" y="1457068"/>
            <a:ext cx="27813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Lead Optimization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263245" y="1329440"/>
            <a:ext cx="1814945" cy="57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lnSpc>
                <a:spcPct val="85000"/>
              </a:lnSpc>
            </a:pPr>
            <a:r>
              <a:rPr lang="en-US" altLang="zh-CN" sz="1800" dirty="0" err="1" smtClean="0">
                <a:solidFill>
                  <a:schemeClr val="tx2"/>
                </a:solidFill>
              </a:rPr>
              <a:t>Fotagliptin</a:t>
            </a:r>
            <a:endParaRPr lang="en-US" altLang="zh-CN" sz="1800" dirty="0">
              <a:solidFill>
                <a:schemeClr val="tx2"/>
              </a:solidFill>
            </a:endParaRPr>
          </a:p>
          <a:p>
            <a:pPr algn="r" eaLnBrk="0" hangingPunct="0">
              <a:lnSpc>
                <a:spcPct val="85000"/>
              </a:lnSpc>
            </a:pPr>
            <a:r>
              <a:rPr lang="en-US" altLang="zh-CN" sz="1800" dirty="0" smtClean="0">
                <a:solidFill>
                  <a:schemeClr val="tx2"/>
                </a:solidFill>
              </a:rPr>
              <a:t>(Anti-Diabetes)</a:t>
            </a: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83135" y="2860183"/>
            <a:ext cx="1995055" cy="56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lnSpc>
                <a:spcPct val="85000"/>
              </a:lnSpc>
              <a:defRPr/>
            </a:pPr>
            <a:r>
              <a:rPr lang="en-US" altLang="zh-CN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ALK </a:t>
            </a:r>
            <a:r>
              <a:rPr lang="en-US" altLang="zh-CN" sz="1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Kinase</a:t>
            </a:r>
            <a:endParaRPr lang="en-US" altLang="zh-CN" sz="1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 eaLnBrk="0" hangingPunct="0">
              <a:lnSpc>
                <a:spcPct val="85000"/>
              </a:lnSpc>
              <a:defRPr/>
            </a:pPr>
            <a:r>
              <a:rPr lang="en-US" altLang="zh-CN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(Anti-Cancer)</a:t>
            </a:r>
            <a:endParaRPr lang="en-US" altLang="zh-CN" sz="1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-401782" y="2075079"/>
            <a:ext cx="2479971" cy="57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lnSpc>
                <a:spcPct val="85000"/>
              </a:lnSpc>
              <a:defRPr/>
            </a:pPr>
            <a:r>
              <a:rPr lang="en-US" altLang="zh-CN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Pan-Her Kinase </a:t>
            </a:r>
          </a:p>
          <a:p>
            <a:pPr algn="r" eaLnBrk="0" hangingPunct="0">
              <a:lnSpc>
                <a:spcPct val="85000"/>
              </a:lnSpc>
              <a:defRPr/>
            </a:pPr>
            <a:r>
              <a:rPr lang="en-US" altLang="zh-CN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(Anti-Cancer</a:t>
            </a:r>
            <a:r>
              <a:rPr lang="en-US" altLang="zh-CN" sz="1800" b="1" dirty="0" smtClean="0">
                <a:solidFill>
                  <a:schemeClr val="tx2"/>
                </a:solidFill>
              </a:rPr>
              <a:t>)</a:t>
            </a:r>
            <a:endParaRPr lang="en-US" altLang="zh-CN" sz="1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283593" y="3645287"/>
            <a:ext cx="1794597" cy="56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lnSpc>
                <a:spcPct val="85000"/>
              </a:lnSpc>
              <a:defRPr/>
            </a:pPr>
            <a:r>
              <a:rPr lang="en-US" altLang="zh-CN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MEK </a:t>
            </a:r>
            <a:r>
              <a:rPr lang="en-US" altLang="zh-CN" sz="1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Kinase</a:t>
            </a:r>
            <a:endParaRPr lang="en-US" altLang="zh-CN" sz="1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 eaLnBrk="0" hangingPunct="0">
              <a:lnSpc>
                <a:spcPct val="85000"/>
              </a:lnSpc>
              <a:defRPr/>
            </a:pPr>
            <a:r>
              <a:rPr lang="en-US" altLang="zh-CN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(Anti-Cancer)</a:t>
            </a:r>
            <a:endParaRPr lang="en-US" altLang="zh-CN" sz="1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2107330" y="2202707"/>
            <a:ext cx="923925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Lead </a:t>
            </a:r>
            <a:r>
              <a:rPr lang="en-US" altLang="zh-CN" sz="1400" b="1" dirty="0" err="1">
                <a:latin typeface="Arial Narrow" pitchFamily="34" charset="0"/>
              </a:rPr>
              <a:t>Expl</a:t>
            </a:r>
            <a:r>
              <a:rPr lang="en-US" altLang="zh-CN" sz="1400" b="1" dirty="0">
                <a:latin typeface="Arial Narrow" pitchFamily="34" charset="0"/>
              </a:rPr>
              <a:t>.</a:t>
            </a: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0" y="4425798"/>
            <a:ext cx="2078190" cy="57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lnSpc>
                <a:spcPct val="85000"/>
              </a:lnSpc>
              <a:defRPr/>
            </a:pPr>
            <a:r>
              <a:rPr lang="en-US" altLang="zh-CN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altLang="zh-CN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-Met</a:t>
            </a:r>
            <a:endParaRPr lang="en-US" altLang="zh-CN" sz="1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 eaLnBrk="0" hangingPunct="0">
              <a:lnSpc>
                <a:spcPct val="85000"/>
              </a:lnSpc>
              <a:defRPr/>
            </a:pPr>
            <a:r>
              <a:rPr lang="en-US" altLang="zh-CN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(Anti-Cancer)</a:t>
            </a:r>
            <a:endParaRPr lang="en-US" altLang="zh-CN" sz="1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5798707" y="1457068"/>
            <a:ext cx="164465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Preclinical Develop.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7443357" y="1457068"/>
            <a:ext cx="8763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IND China</a:t>
            </a: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8310132" y="1457068"/>
            <a:ext cx="7239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Phase I</a:t>
            </a:r>
          </a:p>
        </p:txBody>
      </p:sp>
      <p:sp>
        <p:nvSpPr>
          <p:cNvPr id="41" name="AutoShape 3"/>
          <p:cNvSpPr>
            <a:spLocks noChangeArrowheads="1"/>
          </p:cNvSpPr>
          <p:nvPr/>
        </p:nvSpPr>
        <p:spPr bwMode="auto">
          <a:xfrm>
            <a:off x="8137554" y="1042195"/>
            <a:ext cx="336550" cy="403225"/>
          </a:xfrm>
          <a:prstGeom prst="downArrow">
            <a:avLst>
              <a:gd name="adj1" fmla="val 50000"/>
              <a:gd name="adj2" fmla="val 46832"/>
            </a:avLst>
          </a:prstGeom>
          <a:solidFill>
            <a:srgbClr val="FFC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zh-CN" altLang="en-US"/>
          </a:p>
        </p:txBody>
      </p:sp>
      <p:sp>
        <p:nvSpPr>
          <p:cNvPr id="42" name="AutoShape 3"/>
          <p:cNvSpPr>
            <a:spLocks noChangeArrowheads="1"/>
          </p:cNvSpPr>
          <p:nvPr/>
        </p:nvSpPr>
        <p:spPr bwMode="auto">
          <a:xfrm>
            <a:off x="7063738" y="1787236"/>
            <a:ext cx="334963" cy="401638"/>
          </a:xfrm>
          <a:prstGeom prst="downArrow">
            <a:avLst>
              <a:gd name="adj1" fmla="val 50000"/>
              <a:gd name="adj2" fmla="val 46868"/>
            </a:avLst>
          </a:prstGeom>
          <a:solidFill>
            <a:srgbClr val="FFC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zh-CN" altLang="en-US"/>
          </a:p>
        </p:txBody>
      </p:sp>
      <p:sp>
        <p:nvSpPr>
          <p:cNvPr id="43" name="AutoShape 3"/>
          <p:cNvSpPr>
            <a:spLocks noChangeArrowheads="1"/>
          </p:cNvSpPr>
          <p:nvPr/>
        </p:nvSpPr>
        <p:spPr bwMode="auto">
          <a:xfrm>
            <a:off x="6739852" y="2590807"/>
            <a:ext cx="336550" cy="403225"/>
          </a:xfrm>
          <a:prstGeom prst="downArrow">
            <a:avLst>
              <a:gd name="adj1" fmla="val 50000"/>
              <a:gd name="adj2" fmla="val 46832"/>
            </a:avLst>
          </a:prstGeom>
          <a:solidFill>
            <a:srgbClr val="FFC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zh-CN" altLang="en-US"/>
          </a:p>
        </p:txBody>
      </p:sp>
      <p:sp>
        <p:nvSpPr>
          <p:cNvPr id="44" name="AutoShape 3"/>
          <p:cNvSpPr>
            <a:spLocks noChangeArrowheads="1"/>
          </p:cNvSpPr>
          <p:nvPr/>
        </p:nvSpPr>
        <p:spPr bwMode="auto">
          <a:xfrm>
            <a:off x="6722495" y="3352800"/>
            <a:ext cx="334962" cy="403225"/>
          </a:xfrm>
          <a:prstGeom prst="downArrow">
            <a:avLst>
              <a:gd name="adj1" fmla="val 50000"/>
              <a:gd name="adj2" fmla="val 47054"/>
            </a:avLst>
          </a:prstGeom>
          <a:solidFill>
            <a:srgbClr val="FFC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zh-CN" altLang="en-US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3031695" y="2202707"/>
            <a:ext cx="27813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>
                <a:latin typeface="Arial Narrow" pitchFamily="34" charset="0"/>
              </a:rPr>
              <a:t>Lead Optimization</a:t>
            </a:r>
          </a:p>
        </p:txBody>
      </p:sp>
      <p:sp>
        <p:nvSpPr>
          <p:cNvPr id="54" name="Rectangle 11"/>
          <p:cNvSpPr>
            <a:spLocks noChangeArrowheads="1"/>
          </p:cNvSpPr>
          <p:nvPr/>
        </p:nvSpPr>
        <p:spPr bwMode="auto">
          <a:xfrm>
            <a:off x="2107330" y="2987811"/>
            <a:ext cx="923925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Lead </a:t>
            </a:r>
            <a:r>
              <a:rPr lang="en-US" altLang="zh-CN" sz="1400" b="1" dirty="0" err="1">
                <a:latin typeface="Arial Narrow" pitchFamily="34" charset="0"/>
              </a:rPr>
              <a:t>Expl</a:t>
            </a:r>
            <a:r>
              <a:rPr lang="en-US" altLang="zh-CN" sz="1400" b="1" dirty="0">
                <a:latin typeface="Arial Narrow" pitchFamily="34" charset="0"/>
              </a:rPr>
              <a:t>.</a:t>
            </a:r>
          </a:p>
        </p:txBody>
      </p:sp>
      <p:sp>
        <p:nvSpPr>
          <p:cNvPr id="55" name="Rectangle 11"/>
          <p:cNvSpPr>
            <a:spLocks noChangeArrowheads="1"/>
          </p:cNvSpPr>
          <p:nvPr/>
        </p:nvSpPr>
        <p:spPr bwMode="auto">
          <a:xfrm>
            <a:off x="5798707" y="2202707"/>
            <a:ext cx="164465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Preclinical Develop.</a:t>
            </a:r>
          </a:p>
        </p:txBody>
      </p:sp>
      <p:sp>
        <p:nvSpPr>
          <p:cNvPr id="56" name="Rectangle 11"/>
          <p:cNvSpPr>
            <a:spLocks noChangeArrowheads="1"/>
          </p:cNvSpPr>
          <p:nvPr/>
        </p:nvSpPr>
        <p:spPr bwMode="auto">
          <a:xfrm>
            <a:off x="7443357" y="2202707"/>
            <a:ext cx="8763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IND China</a:t>
            </a: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8310132" y="2202707"/>
            <a:ext cx="7239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Phase I</a:t>
            </a:r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3031695" y="2987811"/>
            <a:ext cx="27813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>
                <a:latin typeface="Arial Narrow" pitchFamily="34" charset="0"/>
              </a:rPr>
              <a:t>Lead Optimization</a:t>
            </a:r>
          </a:p>
        </p:txBody>
      </p:sp>
      <p:sp>
        <p:nvSpPr>
          <p:cNvPr id="59" name="Rectangle 11"/>
          <p:cNvSpPr>
            <a:spLocks noChangeArrowheads="1"/>
          </p:cNvSpPr>
          <p:nvPr/>
        </p:nvSpPr>
        <p:spPr bwMode="auto">
          <a:xfrm>
            <a:off x="2107330" y="3772915"/>
            <a:ext cx="923925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Lead </a:t>
            </a:r>
            <a:r>
              <a:rPr lang="en-US" altLang="zh-CN" sz="1400" b="1" dirty="0" err="1">
                <a:latin typeface="Arial Narrow" pitchFamily="34" charset="0"/>
              </a:rPr>
              <a:t>Expl</a:t>
            </a:r>
            <a:r>
              <a:rPr lang="en-US" altLang="zh-CN" sz="1400" b="1" dirty="0">
                <a:latin typeface="Arial Narrow" pitchFamily="34" charset="0"/>
              </a:rPr>
              <a:t>.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5798707" y="2987811"/>
            <a:ext cx="164465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Preclinical Develop.</a:t>
            </a:r>
          </a:p>
        </p:txBody>
      </p:sp>
      <p:sp>
        <p:nvSpPr>
          <p:cNvPr id="61" name="Rectangle 11"/>
          <p:cNvSpPr>
            <a:spLocks noChangeArrowheads="1"/>
          </p:cNvSpPr>
          <p:nvPr/>
        </p:nvSpPr>
        <p:spPr bwMode="auto">
          <a:xfrm>
            <a:off x="7443357" y="2987811"/>
            <a:ext cx="8763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IND China</a:t>
            </a:r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8310132" y="2987811"/>
            <a:ext cx="7239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Phase I</a:t>
            </a:r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3031695" y="3772915"/>
            <a:ext cx="27813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>
                <a:latin typeface="Arial Narrow" pitchFamily="34" charset="0"/>
              </a:rPr>
              <a:t>Lead Optimization</a:t>
            </a:r>
          </a:p>
        </p:txBody>
      </p:sp>
      <p:sp>
        <p:nvSpPr>
          <p:cNvPr id="64" name="Rectangle 11"/>
          <p:cNvSpPr>
            <a:spLocks noChangeArrowheads="1"/>
          </p:cNvSpPr>
          <p:nvPr/>
        </p:nvSpPr>
        <p:spPr bwMode="auto">
          <a:xfrm>
            <a:off x="2107330" y="4553426"/>
            <a:ext cx="923925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>
                <a:latin typeface="Arial Narrow" pitchFamily="34" charset="0"/>
              </a:rPr>
              <a:t>Lead Expl.</a:t>
            </a:r>
          </a:p>
        </p:txBody>
      </p:sp>
      <p:sp>
        <p:nvSpPr>
          <p:cNvPr id="65" name="Rectangle 11"/>
          <p:cNvSpPr>
            <a:spLocks noChangeArrowheads="1"/>
          </p:cNvSpPr>
          <p:nvPr/>
        </p:nvSpPr>
        <p:spPr bwMode="auto">
          <a:xfrm>
            <a:off x="5798707" y="3772915"/>
            <a:ext cx="164465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Preclinical Develop.</a:t>
            </a:r>
          </a:p>
        </p:txBody>
      </p:sp>
      <p:sp>
        <p:nvSpPr>
          <p:cNvPr id="66" name="Rectangle 11"/>
          <p:cNvSpPr>
            <a:spLocks noChangeArrowheads="1"/>
          </p:cNvSpPr>
          <p:nvPr/>
        </p:nvSpPr>
        <p:spPr bwMode="auto">
          <a:xfrm>
            <a:off x="7443357" y="3772915"/>
            <a:ext cx="8763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IND China</a:t>
            </a:r>
          </a:p>
        </p:txBody>
      </p:sp>
      <p:sp>
        <p:nvSpPr>
          <p:cNvPr id="67" name="Rectangle 11"/>
          <p:cNvSpPr>
            <a:spLocks noChangeArrowheads="1"/>
          </p:cNvSpPr>
          <p:nvPr/>
        </p:nvSpPr>
        <p:spPr bwMode="auto">
          <a:xfrm>
            <a:off x="8310132" y="3772915"/>
            <a:ext cx="7239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Phase I</a:t>
            </a:r>
          </a:p>
        </p:txBody>
      </p:sp>
      <p:sp>
        <p:nvSpPr>
          <p:cNvPr id="68" name="Rectangle 8"/>
          <p:cNvSpPr>
            <a:spLocks noChangeArrowheads="1"/>
          </p:cNvSpPr>
          <p:nvPr/>
        </p:nvSpPr>
        <p:spPr bwMode="auto">
          <a:xfrm>
            <a:off x="3031695" y="4553426"/>
            <a:ext cx="27813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>
                <a:latin typeface="Arial Narrow" pitchFamily="34" charset="0"/>
              </a:rPr>
              <a:t>Lead Optimization</a:t>
            </a:r>
          </a:p>
        </p:txBody>
      </p:sp>
      <p:sp>
        <p:nvSpPr>
          <p:cNvPr id="69" name="Rectangle 11"/>
          <p:cNvSpPr>
            <a:spLocks noChangeArrowheads="1"/>
          </p:cNvSpPr>
          <p:nvPr/>
        </p:nvSpPr>
        <p:spPr bwMode="auto">
          <a:xfrm>
            <a:off x="2107330" y="5327517"/>
            <a:ext cx="923925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Lead </a:t>
            </a:r>
            <a:r>
              <a:rPr lang="en-US" altLang="zh-CN" sz="1400" b="1" dirty="0" err="1">
                <a:latin typeface="Arial Narrow" pitchFamily="34" charset="0"/>
              </a:rPr>
              <a:t>Expl</a:t>
            </a:r>
            <a:r>
              <a:rPr lang="en-US" altLang="zh-CN" sz="1400" b="1" dirty="0">
                <a:latin typeface="Arial Narrow" pitchFamily="34" charset="0"/>
              </a:rPr>
              <a:t>.</a:t>
            </a:r>
          </a:p>
        </p:txBody>
      </p:sp>
      <p:sp>
        <p:nvSpPr>
          <p:cNvPr id="70" name="Rectangle 11"/>
          <p:cNvSpPr>
            <a:spLocks noChangeArrowheads="1"/>
          </p:cNvSpPr>
          <p:nvPr/>
        </p:nvSpPr>
        <p:spPr bwMode="auto">
          <a:xfrm>
            <a:off x="5798707" y="4553426"/>
            <a:ext cx="164465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Preclinical Develop.</a:t>
            </a:r>
          </a:p>
        </p:txBody>
      </p:sp>
      <p:sp>
        <p:nvSpPr>
          <p:cNvPr id="71" name="Rectangle 11"/>
          <p:cNvSpPr>
            <a:spLocks noChangeArrowheads="1"/>
          </p:cNvSpPr>
          <p:nvPr/>
        </p:nvSpPr>
        <p:spPr bwMode="auto">
          <a:xfrm>
            <a:off x="7443357" y="4553426"/>
            <a:ext cx="8763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IND China</a:t>
            </a:r>
          </a:p>
        </p:txBody>
      </p:sp>
      <p:sp>
        <p:nvSpPr>
          <p:cNvPr id="72" name="Rectangle 11"/>
          <p:cNvSpPr>
            <a:spLocks noChangeArrowheads="1"/>
          </p:cNvSpPr>
          <p:nvPr/>
        </p:nvSpPr>
        <p:spPr bwMode="auto">
          <a:xfrm>
            <a:off x="8310132" y="4553426"/>
            <a:ext cx="7239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Phase I</a:t>
            </a:r>
          </a:p>
        </p:txBody>
      </p:sp>
      <p:sp>
        <p:nvSpPr>
          <p:cNvPr id="73" name="Rectangle 8"/>
          <p:cNvSpPr>
            <a:spLocks noChangeArrowheads="1"/>
          </p:cNvSpPr>
          <p:nvPr/>
        </p:nvSpPr>
        <p:spPr bwMode="auto">
          <a:xfrm>
            <a:off x="3031695" y="5327517"/>
            <a:ext cx="27813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Lead Optimization</a:t>
            </a:r>
          </a:p>
        </p:txBody>
      </p:sp>
      <p:sp>
        <p:nvSpPr>
          <p:cNvPr id="75" name="Rectangle 11"/>
          <p:cNvSpPr>
            <a:spLocks noChangeArrowheads="1"/>
          </p:cNvSpPr>
          <p:nvPr/>
        </p:nvSpPr>
        <p:spPr bwMode="auto">
          <a:xfrm>
            <a:off x="5798707" y="5327517"/>
            <a:ext cx="164465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Preclinical Develop.</a:t>
            </a:r>
          </a:p>
        </p:txBody>
      </p:sp>
      <p:sp>
        <p:nvSpPr>
          <p:cNvPr id="76" name="Rectangle 11"/>
          <p:cNvSpPr>
            <a:spLocks noChangeArrowheads="1"/>
          </p:cNvSpPr>
          <p:nvPr/>
        </p:nvSpPr>
        <p:spPr bwMode="auto">
          <a:xfrm>
            <a:off x="7443357" y="5327517"/>
            <a:ext cx="8763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IND China</a:t>
            </a:r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8310132" y="5327517"/>
            <a:ext cx="7239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 smtClean="0">
                <a:latin typeface="Arial Narrow" pitchFamily="34" charset="0"/>
              </a:rPr>
              <a:t>Phase I</a:t>
            </a:r>
            <a:endParaRPr lang="en-US" altLang="zh-CN" sz="1400" b="1" dirty="0">
              <a:latin typeface="Arial Narrow" pitchFamily="34" charset="0"/>
            </a:endParaRPr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277100" y="5199889"/>
            <a:ext cx="1801090" cy="56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lnSpc>
                <a:spcPct val="85000"/>
              </a:lnSpc>
              <a:defRPr/>
            </a:pPr>
            <a:r>
              <a:rPr lang="en-US" altLang="zh-CN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EGFR/Her2</a:t>
            </a:r>
            <a:endParaRPr lang="en-US" altLang="zh-CN" sz="1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 eaLnBrk="0" hangingPunct="0">
              <a:lnSpc>
                <a:spcPct val="85000"/>
              </a:lnSpc>
              <a:defRPr/>
            </a:pPr>
            <a:r>
              <a:rPr lang="en-US" altLang="zh-CN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(Anti-Cancer)</a:t>
            </a:r>
            <a:endParaRPr lang="en-US" altLang="zh-CN" sz="1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AutoShape 3"/>
          <p:cNvSpPr>
            <a:spLocks noChangeArrowheads="1"/>
          </p:cNvSpPr>
          <p:nvPr/>
        </p:nvSpPr>
        <p:spPr bwMode="auto">
          <a:xfrm>
            <a:off x="6473110" y="4936558"/>
            <a:ext cx="334962" cy="403225"/>
          </a:xfrm>
          <a:prstGeom prst="downArrow">
            <a:avLst>
              <a:gd name="adj1" fmla="val 50000"/>
              <a:gd name="adj2" fmla="val 47054"/>
            </a:avLst>
          </a:prstGeom>
          <a:solidFill>
            <a:srgbClr val="FFC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zh-CN" altLang="en-US"/>
          </a:p>
        </p:txBody>
      </p:sp>
      <p:sp>
        <p:nvSpPr>
          <p:cNvPr id="81" name="Text Box 20"/>
          <p:cNvSpPr txBox="1">
            <a:spLocks noChangeArrowheads="1"/>
          </p:cNvSpPr>
          <p:nvPr/>
        </p:nvSpPr>
        <p:spPr bwMode="auto">
          <a:xfrm>
            <a:off x="-415636" y="5879746"/>
            <a:ext cx="2479972" cy="56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lnSpc>
                <a:spcPct val="85000"/>
              </a:lnSpc>
              <a:defRPr/>
            </a:pPr>
            <a:r>
              <a:rPr lang="en-US" altLang="zh-CN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PI-3K, BRAF etc. </a:t>
            </a:r>
            <a:endParaRPr lang="en-US" altLang="zh-CN" sz="1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 eaLnBrk="0" hangingPunct="0">
              <a:lnSpc>
                <a:spcPct val="85000"/>
              </a:lnSpc>
              <a:defRPr/>
            </a:pPr>
            <a:r>
              <a:rPr lang="en-US" altLang="zh-CN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(Anti-Cancer)</a:t>
            </a:r>
            <a:endParaRPr lang="en-US" altLang="zh-CN" sz="1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Rectangle 11"/>
          <p:cNvSpPr>
            <a:spLocks noChangeArrowheads="1"/>
          </p:cNvSpPr>
          <p:nvPr/>
        </p:nvSpPr>
        <p:spPr bwMode="auto">
          <a:xfrm>
            <a:off x="2107330" y="1457068"/>
            <a:ext cx="923925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Lead </a:t>
            </a:r>
            <a:r>
              <a:rPr lang="en-US" altLang="zh-CN" sz="1400" b="1" dirty="0" err="1">
                <a:latin typeface="Arial Narrow" pitchFamily="34" charset="0"/>
              </a:rPr>
              <a:t>Expl</a:t>
            </a:r>
            <a:r>
              <a:rPr lang="en-US" altLang="zh-CN" sz="1400" b="1" dirty="0">
                <a:latin typeface="Arial Narrow" pitchFamily="34" charset="0"/>
              </a:rPr>
              <a:t>.</a:t>
            </a:r>
          </a:p>
        </p:txBody>
      </p:sp>
      <p:sp>
        <p:nvSpPr>
          <p:cNvPr id="87" name="Rectangle 11"/>
          <p:cNvSpPr>
            <a:spLocks noChangeArrowheads="1"/>
          </p:cNvSpPr>
          <p:nvPr/>
        </p:nvSpPr>
        <p:spPr bwMode="auto">
          <a:xfrm>
            <a:off x="2092603" y="6007374"/>
            <a:ext cx="923925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Lead </a:t>
            </a:r>
            <a:r>
              <a:rPr lang="en-US" altLang="zh-CN" sz="1400" b="1" dirty="0" err="1">
                <a:latin typeface="Arial Narrow" pitchFamily="34" charset="0"/>
              </a:rPr>
              <a:t>Expl</a:t>
            </a:r>
            <a:r>
              <a:rPr lang="en-US" altLang="zh-CN" sz="1400" b="1" dirty="0">
                <a:latin typeface="Arial Narrow" pitchFamily="34" charset="0"/>
              </a:rPr>
              <a:t>.</a:t>
            </a:r>
          </a:p>
        </p:txBody>
      </p:sp>
      <p:sp>
        <p:nvSpPr>
          <p:cNvPr id="88" name="Rectangle 8"/>
          <p:cNvSpPr>
            <a:spLocks noChangeArrowheads="1"/>
          </p:cNvSpPr>
          <p:nvPr/>
        </p:nvSpPr>
        <p:spPr bwMode="auto">
          <a:xfrm>
            <a:off x="3016968" y="6007374"/>
            <a:ext cx="27813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Lead Optimization</a:t>
            </a:r>
          </a:p>
        </p:txBody>
      </p:sp>
      <p:sp>
        <p:nvSpPr>
          <p:cNvPr id="89" name="Rectangle 11"/>
          <p:cNvSpPr>
            <a:spLocks noChangeArrowheads="1"/>
          </p:cNvSpPr>
          <p:nvPr/>
        </p:nvSpPr>
        <p:spPr bwMode="auto">
          <a:xfrm>
            <a:off x="5783980" y="6007374"/>
            <a:ext cx="164465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Preclinical Develop.</a:t>
            </a:r>
          </a:p>
        </p:txBody>
      </p:sp>
      <p:sp>
        <p:nvSpPr>
          <p:cNvPr id="90" name="Rectangle 11"/>
          <p:cNvSpPr>
            <a:spLocks noChangeArrowheads="1"/>
          </p:cNvSpPr>
          <p:nvPr/>
        </p:nvSpPr>
        <p:spPr bwMode="auto">
          <a:xfrm>
            <a:off x="7428630" y="6007374"/>
            <a:ext cx="8763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>
                <a:latin typeface="Arial Narrow" pitchFamily="34" charset="0"/>
              </a:rPr>
              <a:t>IND China</a:t>
            </a:r>
          </a:p>
        </p:txBody>
      </p:sp>
      <p:sp>
        <p:nvSpPr>
          <p:cNvPr id="91" name="Rectangle 11"/>
          <p:cNvSpPr>
            <a:spLocks noChangeArrowheads="1"/>
          </p:cNvSpPr>
          <p:nvPr/>
        </p:nvSpPr>
        <p:spPr bwMode="auto">
          <a:xfrm>
            <a:off x="8295405" y="6007374"/>
            <a:ext cx="7239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altLang="zh-CN" sz="1400" b="1" dirty="0" smtClean="0">
                <a:latin typeface="Arial Narrow" pitchFamily="34" charset="0"/>
              </a:rPr>
              <a:t>Phase I</a:t>
            </a:r>
            <a:endParaRPr lang="en-US" altLang="zh-CN" sz="1400" b="1" dirty="0">
              <a:latin typeface="Arial Narrow" pitchFamily="34" charset="0"/>
            </a:endParaRPr>
          </a:p>
        </p:txBody>
      </p:sp>
      <p:sp>
        <p:nvSpPr>
          <p:cNvPr id="74" name="AutoShape 3"/>
          <p:cNvSpPr>
            <a:spLocks noChangeArrowheads="1"/>
          </p:cNvSpPr>
          <p:nvPr/>
        </p:nvSpPr>
        <p:spPr bwMode="auto">
          <a:xfrm>
            <a:off x="6500819" y="4132993"/>
            <a:ext cx="334962" cy="403225"/>
          </a:xfrm>
          <a:prstGeom prst="downArrow">
            <a:avLst>
              <a:gd name="adj1" fmla="val 50000"/>
              <a:gd name="adj2" fmla="val 47054"/>
            </a:avLst>
          </a:prstGeom>
          <a:solidFill>
            <a:srgbClr val="FFC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zh-CN" altLang="en-US"/>
          </a:p>
        </p:txBody>
      </p:sp>
      <p:sp>
        <p:nvSpPr>
          <p:cNvPr id="79" name="AutoShape 3"/>
          <p:cNvSpPr>
            <a:spLocks noChangeArrowheads="1"/>
          </p:cNvSpPr>
          <p:nvPr/>
        </p:nvSpPr>
        <p:spPr bwMode="auto">
          <a:xfrm>
            <a:off x="4311801" y="5629285"/>
            <a:ext cx="334962" cy="403225"/>
          </a:xfrm>
          <a:prstGeom prst="downArrow">
            <a:avLst>
              <a:gd name="adj1" fmla="val 50000"/>
              <a:gd name="adj2" fmla="val 47054"/>
            </a:avLst>
          </a:prstGeom>
          <a:solidFill>
            <a:srgbClr val="FFC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zh-CN" altLang="en-US"/>
          </a:p>
        </p:txBody>
      </p:sp>
      <p:sp>
        <p:nvSpPr>
          <p:cNvPr id="83" name="AutoShape 3"/>
          <p:cNvSpPr>
            <a:spLocks noChangeArrowheads="1"/>
          </p:cNvSpPr>
          <p:nvPr/>
        </p:nvSpPr>
        <p:spPr bwMode="auto">
          <a:xfrm>
            <a:off x="5337037" y="5629285"/>
            <a:ext cx="334962" cy="403225"/>
          </a:xfrm>
          <a:prstGeom prst="downArrow">
            <a:avLst>
              <a:gd name="adj1" fmla="val 50000"/>
              <a:gd name="adj2" fmla="val 47054"/>
            </a:avLst>
          </a:prstGeom>
          <a:solidFill>
            <a:srgbClr val="FFC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Win-Win Collaboration SELLAS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Fochon Pharma, Inc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12239-1485-4250-9F53-FF2B83CE0932}" type="slidenum">
              <a:rPr lang="en-US" altLang="zh-CN" smtClean="0"/>
              <a:pPr>
                <a:defRPr/>
              </a:pPr>
              <a:t>7</a:t>
            </a:fld>
            <a:endParaRPr lang="en-US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279029" y="1403768"/>
            <a:ext cx="8864971" cy="4926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Wingdings" charset="2"/>
              <a:buChar char="§"/>
            </a:pPr>
            <a:r>
              <a:rPr lang="en-US" sz="2600" dirty="0" smtClean="0"/>
              <a:t>Add drug development capability to </a:t>
            </a:r>
            <a:r>
              <a:rPr lang="en-US" sz="2600" dirty="0" err="1" smtClean="0"/>
              <a:t>Fochon</a:t>
            </a:r>
            <a:endParaRPr lang="en-US" sz="2600" dirty="0" smtClean="0"/>
          </a:p>
          <a:p>
            <a:pPr marL="342900" indent="-342900">
              <a:lnSpc>
                <a:spcPct val="110000"/>
              </a:lnSpc>
              <a:buFont typeface="Wingdings" charset="2"/>
              <a:buChar char="§"/>
            </a:pPr>
            <a:r>
              <a:rPr lang="en-US" sz="2600" dirty="0" smtClean="0"/>
              <a:t>Make the human talents and excellent research &amp;</a:t>
            </a:r>
          </a:p>
          <a:p>
            <a:pPr>
              <a:lnSpc>
                <a:spcPct val="110000"/>
              </a:lnSpc>
            </a:pPr>
            <a:r>
              <a:rPr lang="en-US" sz="2600" dirty="0"/>
              <a:t> </a:t>
            </a:r>
            <a:r>
              <a:rPr lang="en-US" sz="2600" dirty="0" smtClean="0"/>
              <a:t>   development facilities in Greece and Europe </a:t>
            </a:r>
          </a:p>
          <a:p>
            <a:pPr>
              <a:lnSpc>
                <a:spcPct val="110000"/>
              </a:lnSpc>
            </a:pPr>
            <a:r>
              <a:rPr lang="en-US" sz="2600" dirty="0"/>
              <a:t> </a:t>
            </a:r>
            <a:r>
              <a:rPr lang="en-US" sz="2600" dirty="0" smtClean="0"/>
              <a:t>   available to </a:t>
            </a:r>
            <a:r>
              <a:rPr lang="en-US" sz="2600" dirty="0" err="1" smtClean="0"/>
              <a:t>Fochon</a:t>
            </a:r>
            <a:endParaRPr lang="en-US" sz="2600" dirty="0" smtClean="0"/>
          </a:p>
          <a:p>
            <a:pPr marL="342900" indent="-342900">
              <a:lnSpc>
                <a:spcPct val="110000"/>
              </a:lnSpc>
              <a:buFont typeface="Wingdings" charset="2"/>
              <a:buChar char="§"/>
            </a:pPr>
            <a:r>
              <a:rPr lang="en-US" sz="2600" dirty="0" smtClean="0"/>
              <a:t>Similarly, </a:t>
            </a:r>
            <a:r>
              <a:rPr lang="en-US" sz="2600" dirty="0" err="1" smtClean="0"/>
              <a:t>Fochon</a:t>
            </a:r>
            <a:r>
              <a:rPr lang="en-US" sz="2600" dirty="0" smtClean="0"/>
              <a:t> will open up China &amp; Asia’s </a:t>
            </a:r>
          </a:p>
          <a:p>
            <a:pPr>
              <a:lnSpc>
                <a:spcPct val="110000"/>
              </a:lnSpc>
            </a:pPr>
            <a:r>
              <a:rPr lang="en-US" sz="2600" dirty="0" smtClean="0"/>
              <a:t>    resources to SELLAS</a:t>
            </a:r>
          </a:p>
          <a:p>
            <a:pPr marL="342900" indent="-342900">
              <a:lnSpc>
                <a:spcPct val="110000"/>
              </a:lnSpc>
              <a:buFont typeface="Wingdings" charset="2"/>
              <a:buChar char="§"/>
            </a:pPr>
            <a:r>
              <a:rPr lang="en-US" sz="2600" dirty="0" smtClean="0"/>
              <a:t>By maximizing the synergy between the two companies, we will build a strong pipeline &amp; a powerhouse that  </a:t>
            </a:r>
          </a:p>
          <a:p>
            <a:pPr>
              <a:lnSpc>
                <a:spcPct val="110000"/>
              </a:lnSpc>
            </a:pPr>
            <a:r>
              <a:rPr lang="en-US" sz="2600" dirty="0"/>
              <a:t> </a:t>
            </a:r>
            <a:r>
              <a:rPr lang="en-US" sz="2600" dirty="0" smtClean="0"/>
              <a:t>   competes in the global market</a:t>
            </a:r>
          </a:p>
          <a:p>
            <a:pPr marL="342900" indent="-342900">
              <a:lnSpc>
                <a:spcPct val="110000"/>
              </a:lnSpc>
              <a:buFont typeface="Wingdings" charset="2"/>
              <a:buChar char="§"/>
            </a:pPr>
            <a:r>
              <a:rPr lang="en-US" sz="2600" dirty="0" smtClean="0"/>
              <a:t>Benefit patients all around the world</a:t>
            </a:r>
          </a:p>
          <a:p>
            <a:pPr marL="342900" indent="-342900">
              <a:lnSpc>
                <a:spcPct val="110000"/>
              </a:lnSpc>
              <a:buFont typeface="Wingdings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238698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1">
      <a:dk1>
        <a:srgbClr val="2B2B85"/>
      </a:dk1>
      <a:lt1>
        <a:srgbClr val="FFFFFF"/>
      </a:lt1>
      <a:dk2>
        <a:srgbClr val="00254A"/>
      </a:dk2>
      <a:lt2>
        <a:srgbClr val="C0C0C0"/>
      </a:lt2>
      <a:accent1>
        <a:srgbClr val="0099FF"/>
      </a:accent1>
      <a:accent2>
        <a:srgbClr val="006699"/>
      </a:accent2>
      <a:accent3>
        <a:srgbClr val="AAACB1"/>
      </a:accent3>
      <a:accent4>
        <a:srgbClr val="DADADA"/>
      </a:accent4>
      <a:accent5>
        <a:srgbClr val="AACAFF"/>
      </a:accent5>
      <a:accent6>
        <a:srgbClr val="005C8A"/>
      </a:accent6>
      <a:hlink>
        <a:srgbClr val="99CCFF"/>
      </a:hlink>
      <a:folHlink>
        <a:srgbClr val="8F8FB5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9843</TotalTime>
  <Words>494</Words>
  <Application>Microsoft Office PowerPoint</Application>
  <PresentationFormat>On-screen Show (4:3)</PresentationFormat>
  <Paragraphs>150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Ripple</vt:lpstr>
      <vt:lpstr>Slide 1</vt:lpstr>
      <vt:lpstr>Fochon’s Mission</vt:lpstr>
      <vt:lpstr>Fochon Utilizes Global Innovation to Maximize Drug Discovery Efficiency</vt:lpstr>
      <vt:lpstr>Creation of Best-In-Class Drugs</vt:lpstr>
      <vt:lpstr>Structure-Based Design of DPP-4 Leads </vt:lpstr>
      <vt:lpstr>Fochon's Strong Pipeline Mainly on Cancer and Diabetes</vt:lpstr>
      <vt:lpstr>Win-Win Collaboration SELLAS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Peptide Anti-Infective Program</dc:title>
  <dc:creator>Uri Rodny</dc:creator>
  <cp:lastModifiedBy>SEK</cp:lastModifiedBy>
  <cp:revision>1380</cp:revision>
  <dcterms:created xsi:type="dcterms:W3CDTF">2003-04-04T01:59:50Z</dcterms:created>
  <dcterms:modified xsi:type="dcterms:W3CDTF">2013-10-24T12:33:44Z</dcterms:modified>
</cp:coreProperties>
</file>